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81" r:id="rId7"/>
    <p:sldId id="261" r:id="rId8"/>
    <p:sldId id="262" r:id="rId9"/>
    <p:sldId id="266" r:id="rId10"/>
    <p:sldId id="263" r:id="rId11"/>
    <p:sldId id="283" r:id="rId12"/>
    <p:sldId id="265" r:id="rId13"/>
    <p:sldId id="268" r:id="rId14"/>
    <p:sldId id="270" r:id="rId15"/>
    <p:sldId id="271" r:id="rId16"/>
    <p:sldId id="276" r:id="rId17"/>
    <p:sldId id="272" r:id="rId18"/>
    <p:sldId id="273" r:id="rId19"/>
    <p:sldId id="284" r:id="rId20"/>
    <p:sldId id="282" r:id="rId21"/>
    <p:sldId id="277" r:id="rId22"/>
    <p:sldId id="278" r:id="rId23"/>
    <p:sldId id="279" r:id="rId24"/>
    <p:sldId id="280" r:id="rId25"/>
    <p:sldId id="275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88" d="100"/>
          <a:sy n="88" d="100"/>
        </p:scale>
        <p:origin x="114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AAC4C2-0B4D-45E0-9D23-133ED0AC5573}" type="datetimeFigureOut">
              <a:rPr lang="de-DE" smtClean="0"/>
              <a:t>14.02.2024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789197-8235-4651-9947-73D4B08596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0367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48002-315D-49B1-B10F-137139C4B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896" y="1122363"/>
            <a:ext cx="7276733" cy="3381398"/>
          </a:xfrm>
        </p:spPr>
        <p:txBody>
          <a:bodyPr anchor="b">
            <a:normAutofit/>
          </a:bodyPr>
          <a:lstStyle>
            <a:lvl1pPr algn="l">
              <a:defRPr sz="4800" cap="none" spc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4535E0-4D9C-4DCA-8569-64503C5DC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4894" y="4612942"/>
            <a:ext cx="7276733" cy="1181683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83B68-70CF-4A98-948C-6EA4BD68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60038-F63E-485D-B553-8B73A84AFDEB}" type="datetime1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C2EF9-7F83-4AD3-B3F6-B9D4618D6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B751B-3464-41CD-B728-A72BB191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22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B5731-248B-49C2-93DE-8A3260C9F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4D5C5-3D5A-4F3D-8A08-7053DACF1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E5372-3FC6-4227-B2DD-6CB24E651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7C49E-F72C-410D-9556-BB33666A0C66}" type="datetime1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1B1B1-B637-4E46-B64C-F082B54C2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567AD-4B78-41F6-B814-726D4BD4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252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674D5E-67E6-4C23-B80A-0C66B53315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76299"/>
            <a:ext cx="2628900" cy="5181601"/>
          </a:xfrm>
        </p:spPr>
        <p:txBody>
          <a:bodyPr vert="eaVert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FEFF2A-08E8-447D-85C7-7D5A9C422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76299"/>
            <a:ext cx="7734300" cy="51816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0030D-E580-4B0C-B5A8-2C8A094D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08C80-DCF8-4F92-974C-B69602BF7920}" type="datetime1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DCAEB-1B6E-492E-918E-47179AF48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E4A38-A745-436E-9E33-63B9F81C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83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BFD42-94A9-4345-AF38-7D562B50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4C458-A63B-4032-B4EC-732DAC188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855B5-7F2F-408B-800D-92CB34B99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7C42A-9132-46C8-9AB6-400ABC068FE3}" type="datetime1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03412-EA6B-43CA-8B3A-F502587CB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6E9EE-F895-4ECE-B4B2-586D65ED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5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8193F-AFAD-4A9A-B0EF-530DFB19D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876299"/>
            <a:ext cx="7876722" cy="371316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1BBE4-9FC1-4F89-B120-1C49D816F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46170"/>
            <a:ext cx="6781301" cy="104845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30A6B-E3FD-4920-8128-C263CA1D6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1D063-6D94-47DC-946D-FA00810509C4}" type="datetime1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66B85-0649-47DB-AD69-458D8F600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25931-A293-42E9-BDF5-B2AE121D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812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262B-ECD6-47BB-A6F1-92A6033E9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B8779-51E9-44D1-9F7B-28F3C6D3C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8474" y="2080517"/>
            <a:ext cx="4970124" cy="397738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E8BFB-5295-4C5E-9CB1-E276E9D0E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0899" y="2080517"/>
            <a:ext cx="4970124" cy="3977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5E22BF-1819-4301-B699-EF5A2F4D9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41B8-476F-41E2-ACE1-63F19ED1F316}" type="datetime1">
              <a:rPr lang="en-US" smtClean="0"/>
              <a:t>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0A2DF-39DE-49C3-A213-3E8423C7A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5D3A8-238B-4A68-A9F9-672D2F060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14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D468-D010-4225-B024-DCEF543BC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71955"/>
            <a:ext cx="10441236" cy="139835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D60A0-FCAB-425A-9ECD-94CDE4F47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926" y="1983242"/>
            <a:ext cx="5007110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F986B-07CB-4FB0-9419-2AAB318B8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063" y="2813959"/>
            <a:ext cx="5007110" cy="32439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A9D784-7968-4E8B-B704-E42EE8F18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9255" y="1983242"/>
            <a:ext cx="5031769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45754F-08D1-4593-988F-95F0ED1A01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9255" y="2813959"/>
            <a:ext cx="5031769" cy="32439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ED2E61-83B4-4C8F-BBFE-D95920342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32FA2-2DA1-4139-BAA3-B213F1337ECA}" type="datetime1">
              <a:rPr lang="en-US" smtClean="0"/>
              <a:t>2/14/2024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80C136-A664-4013-8073-B0C6BDEF8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AE9547-8EE7-461B-9E99-484B11E91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11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E667-0EFA-4EE6-8E4D-20805309A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59" y="895440"/>
            <a:ext cx="10138451" cy="1832349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EE4825-BB8C-4567-B407-B4452409D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26F0F-CCB9-4EEB-9AA9-36F51BAF52C1}" type="datetime1">
              <a:rPr lang="en-US" smtClean="0"/>
              <a:t>2/14/2024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38892-25DB-4A4E-9D43-6058C45C5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C3DDDA-48EF-4B42-9980-4762AF509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60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EFA7D9-6801-4DD0-8D7D-505212F46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5165B-15EC-4CA9-9413-14B3BF2224CA}" type="datetime1">
              <a:rPr lang="en-US" smtClean="0"/>
              <a:t>2/14/2024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6FA3EA-1519-4178-AC3A-231A5BAA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23DBE-6FD6-4D60-8336-7843B4BD3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04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2D9AE-CA1A-4751-9B33-0AC09CE6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96948"/>
            <a:ext cx="3046410" cy="1479551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F9941-76E5-42B5-8464-C1A7010D9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0796" y="876300"/>
            <a:ext cx="5758235" cy="5181599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785D8-F112-415F-9AB4-5F2AC060D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4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0A0B3-4E9C-4FAC-B1D1-2673F7B5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D3AFF-B1F7-41CA-9D50-545CD015D2A8}" type="datetime1">
              <a:rPr lang="en-US" smtClean="0"/>
              <a:t>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A370A-33F5-48A6-962A-47C0F15D4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AD606-A37D-4697-AA7A-EAE4F101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‹Nr.›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4E0B5E-1030-4A34-AB09-05ACB45CE993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382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21D4C-0A93-40A6-9645-5EF7DE6C5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89314"/>
            <a:ext cx="3046409" cy="1487185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2F9455-852F-4604-87D4-801E8D5DB5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4" y="876300"/>
            <a:ext cx="5943596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842061-B161-4973-9EE4-76D0B73FC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3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CE2E0-050A-4BC2-91DF-7A00811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834AD-22B1-4614-84A4-6B11A4192DA8}" type="datetime1">
              <a:rPr lang="en-US" smtClean="0"/>
              <a:t>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AB003-B443-4B96-9DD9-4284E7E1E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79DBA-16C0-4FFB-B367-B96169B4B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‹Nr.›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F2BD78-1D6B-4742-9726-75646D91F4AC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357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98CBCD-166B-4F97-A6DF-DAA3BF2B2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60" y="876302"/>
            <a:ext cx="10427840" cy="1086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4D6D9-636D-450B-839A-22AE0CED2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758" y="2065984"/>
            <a:ext cx="10427841" cy="3903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6CAEC-1EE5-4B71-9646-5C378EEBEF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2838" y="6356350"/>
            <a:ext cx="33613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7557380D-191A-4FE3-8F3B-81B058F0F90C}" type="datetime1">
              <a:rPr lang="en-US" smtClean="0"/>
              <a:t>2/14/2024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70EF8-70B2-4AFC-8388-691A146AA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874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07DC7-D05C-4038-B51A-F00B7B9C99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0400" y="6356350"/>
            <a:ext cx="617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i="1">
                <a:solidFill>
                  <a:schemeClr val="tx2"/>
                </a:solidFill>
              </a:defRPr>
            </a:lvl1pPr>
          </a:lstStyle>
          <a:p>
            <a:fld id="{57871EFB-7B9E-4E86-A89E-697E8EBB06F2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AD4CCDA-06BF-4D2A-B44F-195AEC0B5B22}"/>
              </a:ext>
            </a:extLst>
          </p:cNvPr>
          <p:cNvCxnSpPr>
            <a:cxnSpLocks/>
          </p:cNvCxnSpPr>
          <p:nvPr/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2477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2" r:id="rId6"/>
    <p:sldLayoutId id="2147483738" r:id="rId7"/>
    <p:sldLayoutId id="2147483739" r:id="rId8"/>
    <p:sldLayoutId id="2147483740" r:id="rId9"/>
    <p:sldLayoutId id="2147483741" r:id="rId10"/>
    <p:sldLayoutId id="2147483743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Tx/>
        <a:buNone/>
        <a:defRPr sz="1800" i="1" kern="1200">
          <a:solidFill>
            <a:schemeClr val="tx2"/>
          </a:solidFill>
          <a:latin typeface="+mn-lt"/>
          <a:ea typeface="+mn-ea"/>
          <a:cs typeface="+mn-cs"/>
        </a:defRPr>
      </a:lvl2pPr>
      <a:lvl3pPr marL="50292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None/>
        <a:defRPr sz="1600" i="1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gdata-insider.de/was-ist-die-levenshtein-distanz-a-502eb7581b6879ee988a93b214821689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aimultiple.com/ocr-accuracy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hyperlink" Target="https://catalog.data.gov/dataset/nist-handprinted-forms-and-characters-nist-special-database-19-0f02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1BC5A67-118C-4E4F-B36D-98915F747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in Bild, das Himmel, Symmetrie, Kreis, Fahrt enthält.&#10;&#10;Automatisch generierte Beschreibung">
            <a:extLst>
              <a:ext uri="{FF2B5EF4-FFF2-40B4-BE49-F238E27FC236}">
                <a16:creationId xmlns:a16="http://schemas.microsoft.com/office/drawing/2014/main" id="{DD4777F3-1709-961E-A1AB-52F9BEE669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38466" r="-2" b="5303"/>
          <a:stretch/>
        </p:blipFill>
        <p:spPr>
          <a:xfrm>
            <a:off x="-4199" y="10"/>
            <a:ext cx="12196199" cy="6857990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20F8B35-FE0B-427D-9196-5DB8CC697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06494" y="859953"/>
            <a:ext cx="4379010" cy="5197947"/>
          </a:xfrm>
          <a:custGeom>
            <a:avLst/>
            <a:gdLst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2480538 h 5246128"/>
              <a:gd name="connsiteX4" fmla="*/ 4419600 w 4419600"/>
              <a:gd name="connsiteY4" fmla="*/ 4975131 h 5246128"/>
              <a:gd name="connsiteX5" fmla="*/ 4419600 w 4419600"/>
              <a:gd name="connsiteY5" fmla="*/ 5246128 h 5246128"/>
              <a:gd name="connsiteX6" fmla="*/ 0 w 4419600"/>
              <a:gd name="connsiteY6" fmla="*/ 5246128 h 5246128"/>
              <a:gd name="connsiteX7" fmla="*/ 0 w 4419600"/>
              <a:gd name="connsiteY7" fmla="*/ 4975131 h 5246128"/>
              <a:gd name="connsiteX8" fmla="*/ 0 w 4419600"/>
              <a:gd name="connsiteY8" fmla="*/ 2480538 h 5246128"/>
              <a:gd name="connsiteX9" fmla="*/ 0 w 4419600"/>
              <a:gd name="connsiteY9" fmla="*/ 2209541 h 5246128"/>
              <a:gd name="connsiteX10" fmla="*/ 2209538 w 4419600"/>
              <a:gd name="connsiteY10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4975131 h 5246128"/>
              <a:gd name="connsiteX4" fmla="*/ 4419600 w 4419600"/>
              <a:gd name="connsiteY4" fmla="*/ 5246128 h 5246128"/>
              <a:gd name="connsiteX5" fmla="*/ 0 w 4419600"/>
              <a:gd name="connsiteY5" fmla="*/ 5246128 h 5246128"/>
              <a:gd name="connsiteX6" fmla="*/ 0 w 4419600"/>
              <a:gd name="connsiteY6" fmla="*/ 4975131 h 5246128"/>
              <a:gd name="connsiteX7" fmla="*/ 0 w 4419600"/>
              <a:gd name="connsiteY7" fmla="*/ 2480538 h 5246128"/>
              <a:gd name="connsiteX8" fmla="*/ 0 w 4419600"/>
              <a:gd name="connsiteY8" fmla="*/ 2209541 h 5246128"/>
              <a:gd name="connsiteX9" fmla="*/ 2209538 w 4419600"/>
              <a:gd name="connsiteY9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5246128 h 5246128"/>
              <a:gd name="connsiteX4" fmla="*/ 0 w 4419600"/>
              <a:gd name="connsiteY4" fmla="*/ 5246128 h 5246128"/>
              <a:gd name="connsiteX5" fmla="*/ 0 w 4419600"/>
              <a:gd name="connsiteY5" fmla="*/ 4975131 h 5246128"/>
              <a:gd name="connsiteX6" fmla="*/ 0 w 4419600"/>
              <a:gd name="connsiteY6" fmla="*/ 2480538 h 5246128"/>
              <a:gd name="connsiteX7" fmla="*/ 0 w 4419600"/>
              <a:gd name="connsiteY7" fmla="*/ 2209541 h 5246128"/>
              <a:gd name="connsiteX8" fmla="*/ 2209538 w 4419600"/>
              <a:gd name="connsiteY8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5246128 h 5246128"/>
              <a:gd name="connsiteX4" fmla="*/ 0 w 4419600"/>
              <a:gd name="connsiteY4" fmla="*/ 5246128 h 5246128"/>
              <a:gd name="connsiteX5" fmla="*/ 0 w 4419600"/>
              <a:gd name="connsiteY5" fmla="*/ 2480538 h 5246128"/>
              <a:gd name="connsiteX6" fmla="*/ 0 w 4419600"/>
              <a:gd name="connsiteY6" fmla="*/ 2209541 h 5246128"/>
              <a:gd name="connsiteX7" fmla="*/ 2209538 w 4419600"/>
              <a:gd name="connsiteY7" fmla="*/ 0 h 524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19600" h="5246128">
                <a:moveTo>
                  <a:pt x="2209538" y="0"/>
                </a:moveTo>
                <a:lnTo>
                  <a:pt x="2210062" y="0"/>
                </a:lnTo>
                <a:cubicBezTo>
                  <a:pt x="3430375" y="0"/>
                  <a:pt x="4419600" y="989251"/>
                  <a:pt x="4419600" y="2209541"/>
                </a:cubicBezTo>
                <a:lnTo>
                  <a:pt x="4419600" y="5246128"/>
                </a:lnTo>
                <a:lnTo>
                  <a:pt x="0" y="5246128"/>
                </a:lnTo>
                <a:lnTo>
                  <a:pt x="0" y="2480538"/>
                </a:lnTo>
                <a:lnTo>
                  <a:pt x="0" y="2209541"/>
                </a:lnTo>
                <a:cubicBezTo>
                  <a:pt x="0" y="989251"/>
                  <a:pt x="989222" y="0"/>
                  <a:pt x="2209538" y="0"/>
                </a:cubicBez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A9DC27-F119-A549-9273-2D2450694A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73978" y="1756756"/>
            <a:ext cx="4577542" cy="2471650"/>
          </a:xfrm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de-DE" sz="4100" dirty="0">
                <a:solidFill>
                  <a:srgbClr val="FFFFFF"/>
                </a:solidFill>
              </a:rPr>
              <a:t>Erkennung von hand-</a:t>
            </a:r>
            <a:br>
              <a:rPr lang="de-DE" sz="4100" dirty="0">
                <a:solidFill>
                  <a:srgbClr val="FFFFFF"/>
                </a:solidFill>
              </a:rPr>
            </a:br>
            <a:r>
              <a:rPr lang="de-DE" sz="4100" dirty="0">
                <a:solidFill>
                  <a:srgbClr val="FFFFFF"/>
                </a:solidFill>
              </a:rPr>
              <a:t>geschriebenen Wörtern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E42AA93-276F-3C3B-D059-26CB935662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8496" y="4936376"/>
            <a:ext cx="3295006" cy="847166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de-DE" dirty="0">
                <a:solidFill>
                  <a:srgbClr val="FFFFFF"/>
                </a:solidFill>
              </a:rPr>
              <a:t>Kilian Aaron Brinkner</a:t>
            </a:r>
          </a:p>
          <a:p>
            <a:pPr algn="ctr"/>
            <a:r>
              <a:rPr lang="de-DE" dirty="0">
                <a:solidFill>
                  <a:srgbClr val="FFFFFF"/>
                </a:solidFill>
              </a:rPr>
              <a:t>Maschinelles Sehen</a:t>
            </a:r>
          </a:p>
          <a:p>
            <a:pPr algn="ctr"/>
            <a:endParaRPr lang="de-DE" dirty="0">
              <a:solidFill>
                <a:srgbClr val="FFFFFF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F59B18A-94FC-4D49-98EB-BEC65B321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376602" y="4316294"/>
            <a:ext cx="1458419" cy="0"/>
          </a:xfrm>
          <a:prstGeom prst="line">
            <a:avLst/>
          </a:prstGeom>
          <a:ln w="1079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893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4B379B-4CF9-1276-E3B5-154C38782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ResNeXt50: gute Vorhersagen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20ABBE2-A24F-33B4-EEF4-613CC77D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10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B01F4FB-32F7-ACC2-7B03-4169BAAA9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70" y="2652703"/>
            <a:ext cx="2906454" cy="215775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89C7951-CC5E-835F-BD55-13A4E1FCE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940" y="2647917"/>
            <a:ext cx="2931543" cy="216253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3B491AF-2F65-E502-4A17-D98A4DAC5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3099" y="2647916"/>
            <a:ext cx="2915729" cy="216253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10AFEDF-F4D5-74CA-8FD8-FCF3B5CB8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9444" y="2647916"/>
            <a:ext cx="2871114" cy="216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81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43EC48-6EDF-66BD-FDE4-2340A9BD7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ResNeXt50: Verwechslungen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F0BD79-C52B-DC08-3EDA-DC159581F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11</a:t>
            </a:fld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FCF4DBD-C269-C774-60D8-2974B6E0B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81" y="2381467"/>
            <a:ext cx="3640500" cy="2707187"/>
          </a:xfrm>
          <a:prstGeom prst="rect">
            <a:avLst/>
          </a:prstGeom>
        </p:spPr>
      </p:pic>
      <p:pic>
        <p:nvPicPr>
          <p:cNvPr id="13" name="Grafik 12" descr="Ein Bild, das Kreis, Schwarzweiß, Design enthält.&#10;&#10;Automatisch generierte Beschreibung">
            <a:extLst>
              <a:ext uri="{FF2B5EF4-FFF2-40B4-BE49-F238E27FC236}">
                <a16:creationId xmlns:a16="http://schemas.microsoft.com/office/drawing/2014/main" id="{F3AE875A-F5C8-4397-C0D4-7EB7447140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859" y="2381467"/>
            <a:ext cx="3609583" cy="270718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187D33A-2889-9119-88AB-33331148E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8319" y="2381467"/>
            <a:ext cx="3624975" cy="270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15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CB5E6C4-7E8F-B0AA-15AF-BF07D9102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645" y="53328"/>
            <a:ext cx="7951445" cy="60928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CF1D626-E7E1-DCC0-7DD6-A3016C1B4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289" y="661341"/>
            <a:ext cx="3209673" cy="2438400"/>
          </a:xfrm>
        </p:spPr>
        <p:txBody>
          <a:bodyPr>
            <a:normAutofit/>
          </a:bodyPr>
          <a:lstStyle/>
          <a:p>
            <a:r>
              <a:rPr lang="de-DE" dirty="0"/>
              <a:t>ResNeXt50: </a:t>
            </a:r>
            <a:br>
              <a:rPr lang="de-DE" dirty="0"/>
            </a:br>
            <a:r>
              <a:rPr lang="de-DE" dirty="0" err="1"/>
              <a:t>Confusion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Matrix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CBB2D29C-126D-551F-EADF-0D7DFB9A1B45}"/>
              </a:ext>
            </a:extLst>
          </p:cNvPr>
          <p:cNvSpPr/>
          <p:nvPr/>
        </p:nvSpPr>
        <p:spPr>
          <a:xfrm rot="2363844">
            <a:off x="2763401" y="2627540"/>
            <a:ext cx="9033244" cy="79248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6248B06-10E0-6CCF-C17E-46DEACE0C9F9}"/>
              </a:ext>
            </a:extLst>
          </p:cNvPr>
          <p:cNvSpPr txBox="1"/>
          <p:nvPr/>
        </p:nvSpPr>
        <p:spPr>
          <a:xfrm>
            <a:off x="1947911" y="98323"/>
            <a:ext cx="17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B050"/>
                </a:solidFill>
              </a:rPr>
              <a:t>Richtig gewertet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2547132D-0007-8C4B-99B2-B01480981D6F}"/>
              </a:ext>
            </a:extLst>
          </p:cNvPr>
          <p:cNvSpPr/>
          <p:nvPr/>
        </p:nvSpPr>
        <p:spPr>
          <a:xfrm rot="2363844">
            <a:off x="4341393" y="4366697"/>
            <a:ext cx="4519639" cy="79248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F7AADDA-9780-0958-04CD-87B567553F7A}"/>
              </a:ext>
            </a:extLst>
          </p:cNvPr>
          <p:cNvSpPr/>
          <p:nvPr/>
        </p:nvSpPr>
        <p:spPr>
          <a:xfrm rot="2363844">
            <a:off x="7019985" y="1947693"/>
            <a:ext cx="4519639" cy="79248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137D5DB-DFA4-0088-1509-34D930DC344E}"/>
              </a:ext>
            </a:extLst>
          </p:cNvPr>
          <p:cNvSpPr txBox="1"/>
          <p:nvPr/>
        </p:nvSpPr>
        <p:spPr>
          <a:xfrm>
            <a:off x="1998061" y="3125585"/>
            <a:ext cx="1681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FFC000"/>
                </a:solidFill>
              </a:rPr>
              <a:t>Groß-/Kleinbuchstaben verwechselt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7297E7AE-F5B6-DA3A-62DA-DAAB6B89E878}"/>
              </a:ext>
            </a:extLst>
          </p:cNvPr>
          <p:cNvSpPr/>
          <p:nvPr/>
        </p:nvSpPr>
        <p:spPr>
          <a:xfrm rot="5400000">
            <a:off x="3836568" y="4558393"/>
            <a:ext cx="389472" cy="4090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19CA35F1-078A-DCD9-37E8-B6F951A7FEA7}"/>
              </a:ext>
            </a:extLst>
          </p:cNvPr>
          <p:cNvSpPr/>
          <p:nvPr/>
        </p:nvSpPr>
        <p:spPr>
          <a:xfrm rot="5400000">
            <a:off x="6350191" y="88515"/>
            <a:ext cx="389472" cy="4090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3BE2D619-70EF-F521-6F2D-A23755048F65}"/>
              </a:ext>
            </a:extLst>
          </p:cNvPr>
          <p:cNvSpPr/>
          <p:nvPr/>
        </p:nvSpPr>
        <p:spPr>
          <a:xfrm rot="5400000">
            <a:off x="8832484" y="188695"/>
            <a:ext cx="389472" cy="4090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EC8BD96-BEDA-8023-B3E7-0DBC7780C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85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3" grpId="0" animBg="1"/>
      <p:bldP spid="14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D283D8-86D2-8BDD-5797-349CDFC61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ResNeXt50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1957D8A-0BDC-3731-4261-9AD2A27B5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13</a:t>
            </a:fld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F19F08C-B25E-CACB-AC62-CD109518D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55" y="2045854"/>
            <a:ext cx="3380404" cy="395520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E548AE3-618C-B43B-D55B-78C6AA829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257" y="2382983"/>
            <a:ext cx="3720142" cy="361808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853946E-F5A8-4874-1812-B5140D794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4728" y="2402347"/>
            <a:ext cx="3627817" cy="359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348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D4CCDA-06BF-4D2A-B44F-195AEC0B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F4F1B1F-38C9-4BA3-8793-E2B6FC978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eiße Buchstaben des Alphabets, flachgelegt und gestapelt">
            <a:extLst>
              <a:ext uri="{FF2B5EF4-FFF2-40B4-BE49-F238E27FC236}">
                <a16:creationId xmlns:a16="http://schemas.microsoft.com/office/drawing/2014/main" id="{17B81AD8-3E6F-DD16-B83D-87E1B56890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40A82C2B-B640-4B39-A4B8-3189B458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4990" y="859953"/>
            <a:ext cx="4379010" cy="5197947"/>
          </a:xfrm>
          <a:custGeom>
            <a:avLst/>
            <a:gdLst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2480538 h 5246128"/>
              <a:gd name="connsiteX4" fmla="*/ 4419600 w 4419600"/>
              <a:gd name="connsiteY4" fmla="*/ 4975131 h 5246128"/>
              <a:gd name="connsiteX5" fmla="*/ 4419600 w 4419600"/>
              <a:gd name="connsiteY5" fmla="*/ 5246128 h 5246128"/>
              <a:gd name="connsiteX6" fmla="*/ 0 w 4419600"/>
              <a:gd name="connsiteY6" fmla="*/ 5246128 h 5246128"/>
              <a:gd name="connsiteX7" fmla="*/ 0 w 4419600"/>
              <a:gd name="connsiteY7" fmla="*/ 4975131 h 5246128"/>
              <a:gd name="connsiteX8" fmla="*/ 0 w 4419600"/>
              <a:gd name="connsiteY8" fmla="*/ 2480538 h 5246128"/>
              <a:gd name="connsiteX9" fmla="*/ 0 w 4419600"/>
              <a:gd name="connsiteY9" fmla="*/ 2209541 h 5246128"/>
              <a:gd name="connsiteX10" fmla="*/ 2209538 w 4419600"/>
              <a:gd name="connsiteY10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4975131 h 5246128"/>
              <a:gd name="connsiteX4" fmla="*/ 4419600 w 4419600"/>
              <a:gd name="connsiteY4" fmla="*/ 5246128 h 5246128"/>
              <a:gd name="connsiteX5" fmla="*/ 0 w 4419600"/>
              <a:gd name="connsiteY5" fmla="*/ 5246128 h 5246128"/>
              <a:gd name="connsiteX6" fmla="*/ 0 w 4419600"/>
              <a:gd name="connsiteY6" fmla="*/ 4975131 h 5246128"/>
              <a:gd name="connsiteX7" fmla="*/ 0 w 4419600"/>
              <a:gd name="connsiteY7" fmla="*/ 2480538 h 5246128"/>
              <a:gd name="connsiteX8" fmla="*/ 0 w 4419600"/>
              <a:gd name="connsiteY8" fmla="*/ 2209541 h 5246128"/>
              <a:gd name="connsiteX9" fmla="*/ 2209538 w 4419600"/>
              <a:gd name="connsiteY9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5246128 h 5246128"/>
              <a:gd name="connsiteX4" fmla="*/ 0 w 4419600"/>
              <a:gd name="connsiteY4" fmla="*/ 5246128 h 5246128"/>
              <a:gd name="connsiteX5" fmla="*/ 0 w 4419600"/>
              <a:gd name="connsiteY5" fmla="*/ 4975131 h 5246128"/>
              <a:gd name="connsiteX6" fmla="*/ 0 w 4419600"/>
              <a:gd name="connsiteY6" fmla="*/ 2480538 h 5246128"/>
              <a:gd name="connsiteX7" fmla="*/ 0 w 4419600"/>
              <a:gd name="connsiteY7" fmla="*/ 2209541 h 5246128"/>
              <a:gd name="connsiteX8" fmla="*/ 2209538 w 4419600"/>
              <a:gd name="connsiteY8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5246128 h 5246128"/>
              <a:gd name="connsiteX4" fmla="*/ 0 w 4419600"/>
              <a:gd name="connsiteY4" fmla="*/ 5246128 h 5246128"/>
              <a:gd name="connsiteX5" fmla="*/ 0 w 4419600"/>
              <a:gd name="connsiteY5" fmla="*/ 2480538 h 5246128"/>
              <a:gd name="connsiteX6" fmla="*/ 0 w 4419600"/>
              <a:gd name="connsiteY6" fmla="*/ 2209541 h 5246128"/>
              <a:gd name="connsiteX7" fmla="*/ 2209538 w 4419600"/>
              <a:gd name="connsiteY7" fmla="*/ 0 h 524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19600" h="5246128">
                <a:moveTo>
                  <a:pt x="2209538" y="0"/>
                </a:moveTo>
                <a:lnTo>
                  <a:pt x="2210062" y="0"/>
                </a:lnTo>
                <a:cubicBezTo>
                  <a:pt x="3430375" y="0"/>
                  <a:pt x="4419600" y="989251"/>
                  <a:pt x="4419600" y="2209541"/>
                </a:cubicBezTo>
                <a:lnTo>
                  <a:pt x="4419600" y="5246128"/>
                </a:lnTo>
                <a:lnTo>
                  <a:pt x="0" y="5246128"/>
                </a:lnTo>
                <a:lnTo>
                  <a:pt x="0" y="2480538"/>
                </a:lnTo>
                <a:lnTo>
                  <a:pt x="0" y="2209541"/>
                </a:lnTo>
                <a:cubicBezTo>
                  <a:pt x="0" y="989251"/>
                  <a:pt x="989222" y="0"/>
                  <a:pt x="2209538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8136CF3-05A5-3464-A689-1ECCBB059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162" y="1342321"/>
            <a:ext cx="3945884" cy="27791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400" strike="sngStrike" dirty="0" err="1"/>
              <a:t>Buchstaben</a:t>
            </a:r>
            <a:br>
              <a:rPr lang="en-US" sz="5400" strike="sngStrike" dirty="0"/>
            </a:br>
            <a:r>
              <a:rPr lang="en-US" sz="5400" dirty="0" err="1"/>
              <a:t>Wörter</a:t>
            </a:r>
            <a:endParaRPr lang="en-US" sz="54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91899A-6176-48DA-BF9E-4D278C5FB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415286" y="4316294"/>
            <a:ext cx="1458419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25D788-3AAA-326B-8C99-B6D0FEF3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838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C6BBAB-F207-400D-BAAE-CDDE8DFDC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Prinzip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ABF462-CBDC-548E-016F-6CE172E90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58" y="2065984"/>
            <a:ext cx="10427841" cy="1726749"/>
          </a:xfrm>
        </p:spPr>
        <p:txBody>
          <a:bodyPr/>
          <a:lstStyle/>
          <a:p>
            <a:r>
              <a:rPr lang="de-DE" dirty="0"/>
              <a:t>Ein Wort besteht aus mehreren Buchstaben</a:t>
            </a:r>
          </a:p>
          <a:p>
            <a:r>
              <a:rPr lang="de-DE" dirty="0"/>
              <a:t>Jeder Buchstabe ist eine zusammenhängende Fläche</a:t>
            </a:r>
          </a:p>
          <a:p>
            <a:r>
              <a:rPr lang="de-DE" dirty="0"/>
              <a:t>-&gt; Modell auf jede zusammenhängende Fläche anwenden</a:t>
            </a:r>
          </a:p>
        </p:txBody>
      </p:sp>
      <p:pic>
        <p:nvPicPr>
          <p:cNvPr id="7" name="Grafik 6" descr="Ein Bild, das Typografie, Schrift, Kalligrafie, Handschrift enthält.&#10;&#10;Automatisch generierte Beschreibung">
            <a:extLst>
              <a:ext uri="{FF2B5EF4-FFF2-40B4-BE49-F238E27FC236}">
                <a16:creationId xmlns:a16="http://schemas.microsoft.com/office/drawing/2014/main" id="{E3ED7C38-3E82-4547-6B56-B7404071F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925" y="3896359"/>
            <a:ext cx="2642866" cy="1428918"/>
          </a:xfrm>
          <a:prstGeom prst="rect">
            <a:avLst/>
          </a:prstGeom>
        </p:spPr>
      </p:pic>
      <p:pic>
        <p:nvPicPr>
          <p:cNvPr id="8" name="Grafik 7" descr="Ein Bild, das Typografie, Schrift, Kalligrafie, Handschrift enthält.&#10;&#10;Automatisch generierte Beschreibung">
            <a:extLst>
              <a:ext uri="{FF2B5EF4-FFF2-40B4-BE49-F238E27FC236}">
                <a16:creationId xmlns:a16="http://schemas.microsoft.com/office/drawing/2014/main" id="{170014C8-FAD3-D263-7157-D520C2628F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20" t="26551" r="12184" b="16970"/>
          <a:stretch/>
        </p:blipFill>
        <p:spPr>
          <a:xfrm>
            <a:off x="8208837" y="4083666"/>
            <a:ext cx="631932" cy="1078301"/>
          </a:xfrm>
          <a:prstGeom prst="rect">
            <a:avLst/>
          </a:prstGeom>
        </p:spPr>
      </p:pic>
      <p:pic>
        <p:nvPicPr>
          <p:cNvPr id="9" name="Grafik 8" descr="Ein Bild, das Typografie, Schrift, Kalligrafie, Handschrift enthält.&#10;&#10;Automatisch generierte Beschreibung">
            <a:extLst>
              <a:ext uri="{FF2B5EF4-FFF2-40B4-BE49-F238E27FC236}">
                <a16:creationId xmlns:a16="http://schemas.microsoft.com/office/drawing/2014/main" id="{971E8F71-6DB3-A78B-7CAA-0FF4243FFA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06" t="19720" r="29196" b="19440"/>
          <a:stretch/>
        </p:blipFill>
        <p:spPr>
          <a:xfrm>
            <a:off x="7330679" y="4083666"/>
            <a:ext cx="725923" cy="1061387"/>
          </a:xfrm>
          <a:prstGeom prst="rect">
            <a:avLst/>
          </a:prstGeom>
        </p:spPr>
      </p:pic>
      <p:pic>
        <p:nvPicPr>
          <p:cNvPr id="10" name="Grafik 9" descr="Ein Bild, das Typografie, Schrift, Kalligrafie, Handschrift enthält.&#10;&#10;Automatisch generierte Beschreibung">
            <a:extLst>
              <a:ext uri="{FF2B5EF4-FFF2-40B4-BE49-F238E27FC236}">
                <a16:creationId xmlns:a16="http://schemas.microsoft.com/office/drawing/2014/main" id="{C57AC18B-A1C6-4F78-3F7A-260519E74F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7" t="22925" r="49697" b="16234"/>
          <a:stretch/>
        </p:blipFill>
        <p:spPr>
          <a:xfrm>
            <a:off x="6607455" y="4083666"/>
            <a:ext cx="570990" cy="1049534"/>
          </a:xfrm>
          <a:prstGeom prst="rect">
            <a:avLst/>
          </a:prstGeom>
        </p:spPr>
      </p:pic>
      <p:pic>
        <p:nvPicPr>
          <p:cNvPr id="11" name="Grafik 10" descr="Ein Bild, das Typografie, Schrift, Kalligrafie, Handschrift enthält.&#10;&#10;Automatisch generierte Beschreibung">
            <a:extLst>
              <a:ext uri="{FF2B5EF4-FFF2-40B4-BE49-F238E27FC236}">
                <a16:creationId xmlns:a16="http://schemas.microsoft.com/office/drawing/2014/main" id="{88FB21C8-41FF-A2FB-33D9-2EA1108303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7" t="13310" r="66544" b="13240"/>
          <a:stretch/>
        </p:blipFill>
        <p:spPr>
          <a:xfrm>
            <a:off x="5916170" y="4083666"/>
            <a:ext cx="516134" cy="1049534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35504320-A129-2A27-8F1E-7A0123ED4DC8}"/>
              </a:ext>
            </a:extLst>
          </p:cNvPr>
          <p:cNvSpPr/>
          <p:nvPr/>
        </p:nvSpPr>
        <p:spPr>
          <a:xfrm>
            <a:off x="5119185" y="4407985"/>
            <a:ext cx="647938" cy="4008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D2138393-067B-BF15-F848-4E30D2D95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04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A0BE3B-4102-8E69-02A4-1C5676FED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Levenshtein</a:t>
            </a:r>
            <a:r>
              <a:rPr lang="de-DE" dirty="0"/>
              <a:t> Distanz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364E7A-5355-AA3F-8D11-54300AB1F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„minimale Anzahl der notwendigen Änderungen, um zwei Zeichenketten aneinander anzugleichen“ </a:t>
            </a:r>
            <a:br>
              <a:rPr lang="de-DE" dirty="0"/>
            </a:br>
            <a:r>
              <a:rPr lang="de-DE" dirty="0"/>
              <a:t>(</a:t>
            </a:r>
            <a:r>
              <a:rPr lang="de-DE" sz="1400" dirty="0">
                <a:hlinkClick r:id="rId2"/>
              </a:rPr>
              <a:t>https://www.bigdata-insider.de/was-ist-die-levenshtein-distanz-a-502eb7581b6879ee988a93b214821689/</a:t>
            </a:r>
            <a:r>
              <a:rPr lang="de-DE" sz="1400" dirty="0"/>
              <a:t>)</a:t>
            </a:r>
            <a:endParaRPr lang="de-DE" dirty="0"/>
          </a:p>
          <a:p>
            <a:r>
              <a:rPr lang="de-DE" dirty="0"/>
              <a:t>Einfügen, Löschen, Ersetzen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2405C8-D61C-ED9F-8E0E-B94F546D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0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F42ADB-72A1-2483-FD57-002155185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202" y="73096"/>
            <a:ext cx="10427840" cy="1086056"/>
          </a:xfrm>
        </p:spPr>
        <p:txBody>
          <a:bodyPr/>
          <a:lstStyle/>
          <a:p>
            <a:r>
              <a:rPr lang="de-DE" dirty="0"/>
              <a:t>ResNeXt50: Wörter</a:t>
            </a:r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96942646-07CC-5B03-B889-0930ACCE1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17</a:t>
            </a:fld>
            <a:endParaRPr lang="en-US"/>
          </a:p>
        </p:txBody>
      </p:sp>
      <p:pic>
        <p:nvPicPr>
          <p:cNvPr id="12" name="Grafik 11" descr="Ein Bild, das Text, Schrift, Screenshot, Diagramm enthält.&#10;&#10;Automatisch generierte Beschreibung">
            <a:extLst>
              <a:ext uri="{FF2B5EF4-FFF2-40B4-BE49-F238E27FC236}">
                <a16:creationId xmlns:a16="http://schemas.microsoft.com/office/drawing/2014/main" id="{6FA98324-983F-0024-E0DF-0DBBD9628D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22357" r="8788" b="23973"/>
          <a:stretch/>
        </p:blipFill>
        <p:spPr>
          <a:xfrm>
            <a:off x="577272" y="3752674"/>
            <a:ext cx="3842328" cy="2430424"/>
          </a:xfrm>
          <a:prstGeom prst="rect">
            <a:avLst/>
          </a:prstGeom>
        </p:spPr>
      </p:pic>
      <p:pic>
        <p:nvPicPr>
          <p:cNvPr id="14" name="Grafik 13" descr="Ein Bild, das Text, Schrift, Screenshot, Design enthält.&#10;&#10;Automatisch generierte Beschreibung">
            <a:extLst>
              <a:ext uri="{FF2B5EF4-FFF2-40B4-BE49-F238E27FC236}">
                <a16:creationId xmlns:a16="http://schemas.microsoft.com/office/drawing/2014/main" id="{9F77FD26-1E8A-FA9D-D547-2D7800C595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5" t="29091" r="7980" b="30640"/>
          <a:stretch/>
        </p:blipFill>
        <p:spPr>
          <a:xfrm>
            <a:off x="577272" y="1082963"/>
            <a:ext cx="5555674" cy="2603678"/>
          </a:xfrm>
          <a:prstGeom prst="rect">
            <a:avLst/>
          </a:prstGeom>
        </p:spPr>
      </p:pic>
      <p:pic>
        <p:nvPicPr>
          <p:cNvPr id="17" name="Grafik 16" descr="Ein Bild, das Text, Schrift, Screenshot, Reihe enthält.&#10;&#10;Automatisch generierte Beschreibung">
            <a:extLst>
              <a:ext uri="{FF2B5EF4-FFF2-40B4-BE49-F238E27FC236}">
                <a16:creationId xmlns:a16="http://schemas.microsoft.com/office/drawing/2014/main" id="{2695C277-9E56-FA79-FD49-E13A7DE19A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6" t="32390" r="8249" b="32525"/>
          <a:stretch/>
        </p:blipFill>
        <p:spPr>
          <a:xfrm>
            <a:off x="4468036" y="3752674"/>
            <a:ext cx="5831772" cy="2430684"/>
          </a:xfrm>
          <a:prstGeom prst="rect">
            <a:avLst/>
          </a:prstGeom>
        </p:spPr>
      </p:pic>
      <p:pic>
        <p:nvPicPr>
          <p:cNvPr id="21" name="Inhaltsplatzhalter 20" descr="Ein Bild, das Text, Schrift, Screenshot, Zahl enthält.&#10;&#10;Automatisch generierte Beschreibung">
            <a:extLst>
              <a:ext uri="{FF2B5EF4-FFF2-40B4-BE49-F238E27FC236}">
                <a16:creationId xmlns:a16="http://schemas.microsoft.com/office/drawing/2014/main" id="{ED1714C6-2071-B937-EC93-711F800DF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2" t="28840" r="8351" b="29753"/>
          <a:stretch/>
        </p:blipFill>
        <p:spPr>
          <a:xfrm>
            <a:off x="6160050" y="1082962"/>
            <a:ext cx="5363576" cy="2603677"/>
          </a:xfrm>
        </p:spPr>
      </p:pic>
    </p:spTree>
    <p:extLst>
      <p:ext uri="{BB962C8B-B14F-4D97-AF65-F5344CB8AC3E}">
        <p14:creationId xmlns:p14="http://schemas.microsoft.com/office/powerpoint/2010/main" val="68313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A0F50-6E25-EFC1-6A0D-E95416662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ResNeXt50: Zahlen</a:t>
            </a:r>
          </a:p>
        </p:txBody>
      </p:sp>
      <p:pic>
        <p:nvPicPr>
          <p:cNvPr id="5" name="Inhaltsplatzhalter 4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797A6D51-B9EA-7D73-0EE2-40F5DA335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2" t="32507" r="8115" b="32001"/>
          <a:stretch/>
        </p:blipFill>
        <p:spPr>
          <a:xfrm>
            <a:off x="6377709" y="2026223"/>
            <a:ext cx="4262716" cy="1768764"/>
          </a:xfr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6E2CB5D-7252-B772-79EE-7F93B1580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18</a:t>
            </a:fld>
            <a:endParaRPr lang="en-US"/>
          </a:p>
        </p:txBody>
      </p:sp>
      <p:pic>
        <p:nvPicPr>
          <p:cNvPr id="9" name="Grafik 8" descr="Ein Bild, das Text, Schrift, Screenshot, Logo enthält.&#10;&#10;Automatisch generierte Beschreibung">
            <a:extLst>
              <a:ext uri="{FF2B5EF4-FFF2-40B4-BE49-F238E27FC236}">
                <a16:creationId xmlns:a16="http://schemas.microsoft.com/office/drawing/2014/main" id="{5DB55051-0BDF-F5D8-EB49-A27A75BDB2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3" t="35219" r="8922" b="36498"/>
          <a:stretch/>
        </p:blipFill>
        <p:spPr>
          <a:xfrm>
            <a:off x="424873" y="3989740"/>
            <a:ext cx="5791200" cy="1939637"/>
          </a:xfrm>
          <a:prstGeom prst="rect">
            <a:avLst/>
          </a:prstGeom>
        </p:spPr>
      </p:pic>
      <p:pic>
        <p:nvPicPr>
          <p:cNvPr id="11" name="Grafik 10" descr="Ein Bild, das Text, Screenshot, Schrift, Grafikdesign enthält.&#10;&#10;Automatisch generierte Beschreibung">
            <a:extLst>
              <a:ext uri="{FF2B5EF4-FFF2-40B4-BE49-F238E27FC236}">
                <a16:creationId xmlns:a16="http://schemas.microsoft.com/office/drawing/2014/main" id="{B09A7AAE-A987-05E9-2146-26EB88D2FF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8" t="36498" r="8585" b="37710"/>
          <a:stretch/>
        </p:blipFill>
        <p:spPr>
          <a:xfrm>
            <a:off x="424873" y="2026223"/>
            <a:ext cx="5823527" cy="176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25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9E303-D694-044C-6644-264B60335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A15B50-FF03-0DAF-3FB2-CD2FE592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Buchstabe „i“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4A6D7F-CEAC-7506-140B-0374A5EF0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58" y="5092757"/>
            <a:ext cx="10427841" cy="876524"/>
          </a:xfrm>
        </p:spPr>
        <p:txBody>
          <a:bodyPr>
            <a:normAutofit/>
          </a:bodyPr>
          <a:lstStyle/>
          <a:p>
            <a:r>
              <a:rPr lang="de-DE" sz="3600" dirty="0" err="1"/>
              <a:t>Levenshtein</a:t>
            </a:r>
            <a:r>
              <a:rPr lang="de-DE" sz="3600" dirty="0"/>
              <a:t> Distanz gesamt: 0.73</a:t>
            </a:r>
          </a:p>
        </p:txBody>
      </p:sp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D962DC2F-0793-0D91-6AFD-1A4FB520FADF}"/>
              </a:ext>
            </a:extLst>
          </p:cNvPr>
          <p:cNvSpPr/>
          <p:nvPr/>
        </p:nvSpPr>
        <p:spPr>
          <a:xfrm>
            <a:off x="5686727" y="3038344"/>
            <a:ext cx="441435" cy="319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AE97B7FA-59A0-B06F-A525-344C788F6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19</a:t>
            </a:fld>
            <a:endParaRPr lang="en-US"/>
          </a:p>
        </p:txBody>
      </p:sp>
      <p:pic>
        <p:nvPicPr>
          <p:cNvPr id="5" name="Grafik 4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376A9273-6C6A-9FA0-847D-ADC038D1B6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4" t="22960" r="7708" b="24485"/>
          <a:stretch/>
        </p:blipFill>
        <p:spPr>
          <a:xfrm>
            <a:off x="963605" y="2012945"/>
            <a:ext cx="4424384" cy="2691373"/>
          </a:xfrm>
          <a:prstGeom prst="rect">
            <a:avLst/>
          </a:prstGeom>
        </p:spPr>
      </p:pic>
      <p:pic>
        <p:nvPicPr>
          <p:cNvPr id="7" name="Grafik 6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C676CECF-C6CC-3DEA-630B-CD6DBFE34B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0" t="24036" r="8485" b="25082"/>
          <a:stretch/>
        </p:blipFill>
        <p:spPr>
          <a:xfrm>
            <a:off x="6426901" y="2012945"/>
            <a:ext cx="4464024" cy="269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29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102DAF-25DE-A86A-9BF1-3230FE578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94ECC4-2929-6735-5D82-33E21303A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Idee</a:t>
            </a:r>
          </a:p>
          <a:p>
            <a:r>
              <a:rPr lang="de-DE" dirty="0"/>
              <a:t>Vorgehen</a:t>
            </a:r>
          </a:p>
          <a:p>
            <a:r>
              <a:rPr lang="de-DE" dirty="0"/>
              <a:t>Datenaufbereitung</a:t>
            </a:r>
          </a:p>
          <a:p>
            <a:r>
              <a:rPr lang="de-DE" dirty="0"/>
              <a:t>Ergebnisse Buchstaben</a:t>
            </a:r>
          </a:p>
          <a:p>
            <a:r>
              <a:rPr lang="de-DE" dirty="0"/>
              <a:t>Ergebnisse Wörter</a:t>
            </a:r>
          </a:p>
          <a:p>
            <a:r>
              <a:rPr lang="de-DE" dirty="0"/>
              <a:t>Vergleich</a:t>
            </a:r>
          </a:p>
          <a:p>
            <a:r>
              <a:rPr lang="de-DE" dirty="0"/>
              <a:t>Fazit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CB26C1-3E49-0A06-F743-1AB65B0D2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575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D4CCDA-06BF-4D2A-B44F-195AEC0B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F4F1B1F-38C9-4BA3-8793-E2B6FC978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eiße Buchstaben des Alphabets, flachgelegt und gestapelt">
            <a:extLst>
              <a:ext uri="{FF2B5EF4-FFF2-40B4-BE49-F238E27FC236}">
                <a16:creationId xmlns:a16="http://schemas.microsoft.com/office/drawing/2014/main" id="{CBBE42F9-EC64-EAAD-1544-B5247C3CCF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40A82C2B-B640-4B39-A4B8-3189B458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4990" y="859953"/>
            <a:ext cx="4379010" cy="5197947"/>
          </a:xfrm>
          <a:custGeom>
            <a:avLst/>
            <a:gdLst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2480538 h 5246128"/>
              <a:gd name="connsiteX4" fmla="*/ 4419600 w 4419600"/>
              <a:gd name="connsiteY4" fmla="*/ 4975131 h 5246128"/>
              <a:gd name="connsiteX5" fmla="*/ 4419600 w 4419600"/>
              <a:gd name="connsiteY5" fmla="*/ 5246128 h 5246128"/>
              <a:gd name="connsiteX6" fmla="*/ 0 w 4419600"/>
              <a:gd name="connsiteY6" fmla="*/ 5246128 h 5246128"/>
              <a:gd name="connsiteX7" fmla="*/ 0 w 4419600"/>
              <a:gd name="connsiteY7" fmla="*/ 4975131 h 5246128"/>
              <a:gd name="connsiteX8" fmla="*/ 0 w 4419600"/>
              <a:gd name="connsiteY8" fmla="*/ 2480538 h 5246128"/>
              <a:gd name="connsiteX9" fmla="*/ 0 w 4419600"/>
              <a:gd name="connsiteY9" fmla="*/ 2209541 h 5246128"/>
              <a:gd name="connsiteX10" fmla="*/ 2209538 w 4419600"/>
              <a:gd name="connsiteY10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4975131 h 5246128"/>
              <a:gd name="connsiteX4" fmla="*/ 4419600 w 4419600"/>
              <a:gd name="connsiteY4" fmla="*/ 5246128 h 5246128"/>
              <a:gd name="connsiteX5" fmla="*/ 0 w 4419600"/>
              <a:gd name="connsiteY5" fmla="*/ 5246128 h 5246128"/>
              <a:gd name="connsiteX6" fmla="*/ 0 w 4419600"/>
              <a:gd name="connsiteY6" fmla="*/ 4975131 h 5246128"/>
              <a:gd name="connsiteX7" fmla="*/ 0 w 4419600"/>
              <a:gd name="connsiteY7" fmla="*/ 2480538 h 5246128"/>
              <a:gd name="connsiteX8" fmla="*/ 0 w 4419600"/>
              <a:gd name="connsiteY8" fmla="*/ 2209541 h 5246128"/>
              <a:gd name="connsiteX9" fmla="*/ 2209538 w 4419600"/>
              <a:gd name="connsiteY9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5246128 h 5246128"/>
              <a:gd name="connsiteX4" fmla="*/ 0 w 4419600"/>
              <a:gd name="connsiteY4" fmla="*/ 5246128 h 5246128"/>
              <a:gd name="connsiteX5" fmla="*/ 0 w 4419600"/>
              <a:gd name="connsiteY5" fmla="*/ 4975131 h 5246128"/>
              <a:gd name="connsiteX6" fmla="*/ 0 w 4419600"/>
              <a:gd name="connsiteY6" fmla="*/ 2480538 h 5246128"/>
              <a:gd name="connsiteX7" fmla="*/ 0 w 4419600"/>
              <a:gd name="connsiteY7" fmla="*/ 2209541 h 5246128"/>
              <a:gd name="connsiteX8" fmla="*/ 2209538 w 4419600"/>
              <a:gd name="connsiteY8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5246128 h 5246128"/>
              <a:gd name="connsiteX4" fmla="*/ 0 w 4419600"/>
              <a:gd name="connsiteY4" fmla="*/ 5246128 h 5246128"/>
              <a:gd name="connsiteX5" fmla="*/ 0 w 4419600"/>
              <a:gd name="connsiteY5" fmla="*/ 2480538 h 5246128"/>
              <a:gd name="connsiteX6" fmla="*/ 0 w 4419600"/>
              <a:gd name="connsiteY6" fmla="*/ 2209541 h 5246128"/>
              <a:gd name="connsiteX7" fmla="*/ 2209538 w 4419600"/>
              <a:gd name="connsiteY7" fmla="*/ 0 h 524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19600" h="5246128">
                <a:moveTo>
                  <a:pt x="2209538" y="0"/>
                </a:moveTo>
                <a:lnTo>
                  <a:pt x="2210062" y="0"/>
                </a:lnTo>
                <a:cubicBezTo>
                  <a:pt x="3430375" y="0"/>
                  <a:pt x="4419600" y="989251"/>
                  <a:pt x="4419600" y="2209541"/>
                </a:cubicBezTo>
                <a:lnTo>
                  <a:pt x="4419600" y="5246128"/>
                </a:lnTo>
                <a:lnTo>
                  <a:pt x="0" y="5246128"/>
                </a:lnTo>
                <a:lnTo>
                  <a:pt x="0" y="2480538"/>
                </a:lnTo>
                <a:lnTo>
                  <a:pt x="0" y="2209541"/>
                </a:lnTo>
                <a:cubicBezTo>
                  <a:pt x="0" y="989251"/>
                  <a:pt x="989222" y="0"/>
                  <a:pt x="2209538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7FC626F-4158-ED07-A37E-A443A0EF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964" y="1799771"/>
            <a:ext cx="3373063" cy="18484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err="1"/>
              <a:t>Vergleich</a:t>
            </a:r>
            <a:endParaRPr lang="en-US" sz="48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91899A-6176-48DA-BF9E-4D278C5FB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415286" y="4316294"/>
            <a:ext cx="1458419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3F3A17-2787-36A5-772A-BE6037930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52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3164F9-9603-25A3-E14D-76E8F5381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art</a:t>
            </a:r>
            <a:endParaRPr lang="de-DE" dirty="0"/>
          </a:p>
        </p:txBody>
      </p:sp>
      <p:pic>
        <p:nvPicPr>
          <p:cNvPr id="4" name="Grafik 3" descr="OCR accuracy benchmark of top OCR companies">
            <a:extLst>
              <a:ext uri="{FF2B5EF4-FFF2-40B4-BE49-F238E27FC236}">
                <a16:creationId xmlns:a16="http://schemas.microsoft.com/office/drawing/2014/main" id="{2E927BD1-4FDB-8E26-6B82-9BB835A94A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8" r="6854"/>
          <a:stretch/>
        </p:blipFill>
        <p:spPr bwMode="auto">
          <a:xfrm>
            <a:off x="849760" y="2021211"/>
            <a:ext cx="6575363" cy="374025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F08A49A-9CDF-7AD4-3800-C2B19B963890}"/>
              </a:ext>
            </a:extLst>
          </p:cNvPr>
          <p:cNvSpPr txBox="1"/>
          <p:nvPr/>
        </p:nvSpPr>
        <p:spPr>
          <a:xfrm>
            <a:off x="2834125" y="5544684"/>
            <a:ext cx="1359975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Web Page Screenshots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0FAC40A-DDF1-A6B1-2E28-68A78D832EF3}"/>
              </a:ext>
            </a:extLst>
          </p:cNvPr>
          <p:cNvSpPr txBox="1"/>
          <p:nvPr/>
        </p:nvSpPr>
        <p:spPr>
          <a:xfrm>
            <a:off x="4328517" y="5531850"/>
            <a:ext cx="1437201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Handwriting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47336C5-1AD3-0B15-2849-05DFA73AFBB2}"/>
              </a:ext>
            </a:extLst>
          </p:cNvPr>
          <p:cNvSpPr txBox="1"/>
          <p:nvPr/>
        </p:nvSpPr>
        <p:spPr>
          <a:xfrm>
            <a:off x="6096000" y="5531850"/>
            <a:ext cx="965648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Fotos &amp; Scans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EB000EC-AB63-0BA3-3CCD-9EE343390FFB}"/>
              </a:ext>
            </a:extLst>
          </p:cNvPr>
          <p:cNvSpPr txBox="1"/>
          <p:nvPr/>
        </p:nvSpPr>
        <p:spPr>
          <a:xfrm>
            <a:off x="7498226" y="2021211"/>
            <a:ext cx="6096750" cy="31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4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https://research.aimultiple.com/ocr-accuracy/</a:t>
            </a:r>
            <a:endParaRPr lang="de-DE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1CC05EA-77BD-D6A3-9C03-7CBAA2AB1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95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C05009FC-7E52-6727-C9FA-6F198C51C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695" y="219500"/>
            <a:ext cx="7732810" cy="595194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5E5AF55-7ED7-F15C-32D8-4F1139061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184" y="1830880"/>
            <a:ext cx="3127655" cy="2639598"/>
          </a:xfrm>
        </p:spPr>
        <p:txBody>
          <a:bodyPr>
            <a:normAutofit/>
          </a:bodyPr>
          <a:lstStyle/>
          <a:p>
            <a:r>
              <a:rPr lang="de-DE" dirty="0"/>
              <a:t>Konfusionsmatrix </a:t>
            </a:r>
            <a:r>
              <a:rPr lang="de-DE" dirty="0" err="1"/>
              <a:t>Tesseract</a:t>
            </a:r>
            <a:endParaRPr lang="de-DE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6A6179B-AC77-ECB2-98F7-48BA120B4FC6}"/>
              </a:ext>
            </a:extLst>
          </p:cNvPr>
          <p:cNvSpPr/>
          <p:nvPr/>
        </p:nvSpPr>
        <p:spPr>
          <a:xfrm rot="2363844">
            <a:off x="4493460" y="4158690"/>
            <a:ext cx="3829260" cy="623575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6CCCB09-BCAA-A309-02C3-4F72C05A741B}"/>
              </a:ext>
            </a:extLst>
          </p:cNvPr>
          <p:cNvSpPr/>
          <p:nvPr/>
        </p:nvSpPr>
        <p:spPr>
          <a:xfrm rot="5400000">
            <a:off x="7607872" y="2919358"/>
            <a:ext cx="5870999" cy="54349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9479824E-B1DC-8252-42E4-92A6847D8DE7}"/>
              </a:ext>
            </a:extLst>
          </p:cNvPr>
          <p:cNvSpPr/>
          <p:nvPr/>
        </p:nvSpPr>
        <p:spPr>
          <a:xfrm rot="2363844">
            <a:off x="2953468" y="2674731"/>
            <a:ext cx="8701717" cy="79248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6BFCCE5C-89BD-F3F6-30F5-520869FFC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58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27565-0F54-E914-36DA-F58D15711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Tesseract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AFBC7A-4A2B-E892-2F00-C8CADF9AD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AC37D91-C5D4-95CB-9E23-6D614DA64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49" y="1891335"/>
            <a:ext cx="3768935" cy="407794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BDA21BF-2FBF-DDD5-9974-FC78C158D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965" y="1891335"/>
            <a:ext cx="3460026" cy="403669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A44F644-5E57-A846-B6A4-08CF4D642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572" y="1891335"/>
            <a:ext cx="3402414" cy="3004308"/>
          </a:xfrm>
          <a:prstGeom prst="rect">
            <a:avLst/>
          </a:prstGeom>
        </p:spPr>
      </p:pic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2A2F39EA-F318-D96F-5A98-1E3CAE65D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5978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7836F-B3FB-D4BD-21A0-3F4529635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73E46A-A47E-9BDF-86FD-D4706D850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53E78020-7BF8-19E4-A9F6-1D9DDD6E3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F4509E87-0CA0-7627-65D4-4C41BC8F5E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172698"/>
              </p:ext>
            </p:extLst>
          </p:nvPr>
        </p:nvGraphicFramePr>
        <p:xfrm>
          <a:off x="2592913" y="2872740"/>
          <a:ext cx="700617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288">
                  <a:extLst>
                    <a:ext uri="{9D8B030D-6E8A-4147-A177-3AD203B41FA5}">
                      <a16:colId xmlns:a16="http://schemas.microsoft.com/office/drawing/2014/main" val="1863501814"/>
                    </a:ext>
                  </a:extLst>
                </a:gridCol>
                <a:gridCol w="1382486">
                  <a:extLst>
                    <a:ext uri="{9D8B030D-6E8A-4147-A177-3AD203B41FA5}">
                      <a16:colId xmlns:a16="http://schemas.microsoft.com/office/drawing/2014/main" val="1078382365"/>
                    </a:ext>
                  </a:extLst>
                </a:gridCol>
                <a:gridCol w="1186542">
                  <a:extLst>
                    <a:ext uri="{9D8B030D-6E8A-4147-A177-3AD203B41FA5}">
                      <a16:colId xmlns:a16="http://schemas.microsoft.com/office/drawing/2014/main" val="295112635"/>
                    </a:ext>
                  </a:extLst>
                </a:gridCol>
                <a:gridCol w="1262743">
                  <a:extLst>
                    <a:ext uri="{9D8B030D-6E8A-4147-A177-3AD203B41FA5}">
                      <a16:colId xmlns:a16="http://schemas.microsoft.com/office/drawing/2014/main" val="1572997287"/>
                    </a:ext>
                  </a:extLst>
                </a:gridCol>
                <a:gridCol w="1513115">
                  <a:extLst>
                    <a:ext uri="{9D8B030D-6E8A-4147-A177-3AD203B41FA5}">
                      <a16:colId xmlns:a16="http://schemas.microsoft.com/office/drawing/2014/main" val="4281559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Variante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Levenshtein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988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Tesseract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055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ResNeXt50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9267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9080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23D8A1-1A6D-7E73-A55C-7C60236C3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30AE07-6409-9D36-3C3F-4F9CA7913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Einzelne Buchstaben </a:t>
            </a:r>
            <a:r>
              <a:rPr lang="de-DE" dirty="0" err="1"/>
              <a:t>vs</a:t>
            </a:r>
            <a:r>
              <a:rPr lang="de-DE" dirty="0"/>
              <a:t> komplettes Wort</a:t>
            </a:r>
          </a:p>
          <a:p>
            <a:pPr lvl="1"/>
            <a:r>
              <a:rPr lang="de-DE" dirty="0"/>
              <a:t>Weiterer Ansatz: Objekterkennung</a:t>
            </a:r>
          </a:p>
          <a:p>
            <a:pPr lvl="1"/>
            <a:r>
              <a:rPr lang="de-DE" dirty="0"/>
              <a:t>	Auch zusammengeschriebene Buchstaben</a:t>
            </a:r>
          </a:p>
          <a:p>
            <a:r>
              <a:rPr lang="de-DE" dirty="0"/>
              <a:t>Mein Modell erkennt getrennte Buchstaben </a:t>
            </a:r>
            <a:br>
              <a:rPr lang="de-DE" dirty="0"/>
            </a:br>
            <a:r>
              <a:rPr lang="de-DE" dirty="0"/>
              <a:t>mit selbst implementierter </a:t>
            </a:r>
            <a:r>
              <a:rPr lang="de-DE" dirty="0" err="1"/>
              <a:t>Bounding</a:t>
            </a:r>
            <a:r>
              <a:rPr lang="de-DE" dirty="0"/>
              <a:t> Box</a:t>
            </a:r>
          </a:p>
          <a:p>
            <a:pPr lvl="1"/>
            <a:r>
              <a:rPr lang="de-DE" dirty="0"/>
              <a:t>Probleme mit „i“, „ä“, „ö“, „ü“</a:t>
            </a:r>
          </a:p>
          <a:p>
            <a:pPr lvl="1"/>
            <a:r>
              <a:rPr lang="de-DE" dirty="0"/>
              <a:t>Abhängig vom Datensatz</a:t>
            </a:r>
          </a:p>
          <a:p>
            <a:r>
              <a:rPr lang="de-DE" dirty="0"/>
              <a:t>ResNeXt50 am besten</a:t>
            </a:r>
          </a:p>
          <a:p>
            <a:r>
              <a:rPr lang="de-DE" dirty="0"/>
              <a:t>Hochauflösende Bilder langsamer, aber besser</a:t>
            </a:r>
          </a:p>
          <a:p>
            <a:r>
              <a:rPr lang="de-DE" dirty="0"/>
              <a:t>Ziel erreicht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0EEC2C1-506B-937E-82A8-8DC0E7DA4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961" y="3138382"/>
            <a:ext cx="4409058" cy="24086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498E65-1D87-C286-CB76-8DD484496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80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10E5CD-F6BE-8B65-2B7E-0C488B331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E80FC9-68AF-24AB-A123-EC8C757A6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58" y="2065984"/>
            <a:ext cx="9064555" cy="3903298"/>
          </a:xfrm>
        </p:spPr>
        <p:txBody>
          <a:bodyPr/>
          <a:lstStyle/>
          <a:p>
            <a:r>
              <a:rPr lang="de-DE" dirty="0"/>
              <a:t>Handschrift auf Bildern erkennen</a:t>
            </a:r>
          </a:p>
        </p:txBody>
      </p:sp>
      <p:pic>
        <p:nvPicPr>
          <p:cNvPr id="4" name="Grafik 3" descr="Ein Bild, das Entwurf, Schwarzweiß, Silhouette enthält.&#10;&#10;Automatisch generierte Beschreibung">
            <a:extLst>
              <a:ext uri="{FF2B5EF4-FFF2-40B4-BE49-F238E27FC236}">
                <a16:creationId xmlns:a16="http://schemas.microsoft.com/office/drawing/2014/main" id="{DA8FB1DB-940E-33FF-186C-DEABDA63F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872" y="780155"/>
            <a:ext cx="1219200" cy="1219200"/>
          </a:xfrm>
          <a:prstGeom prst="rect">
            <a:avLst/>
          </a:prstGeom>
        </p:spPr>
      </p:pic>
      <p:pic>
        <p:nvPicPr>
          <p:cNvPr id="5" name="Grafik 4" descr="Ein Bild, das Entwurf, Silhouette enthält.&#10;&#10;Automatisch generierte Beschreibung">
            <a:extLst>
              <a:ext uri="{FF2B5EF4-FFF2-40B4-BE49-F238E27FC236}">
                <a16:creationId xmlns:a16="http://schemas.microsoft.com/office/drawing/2014/main" id="{EC7C1F9A-BA74-45C0-188C-8BA09519B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949" y="778138"/>
            <a:ext cx="1219200" cy="1219200"/>
          </a:xfrm>
          <a:prstGeom prst="rect">
            <a:avLst/>
          </a:prstGeom>
        </p:spPr>
      </p:pic>
      <p:pic>
        <p:nvPicPr>
          <p:cNvPr id="6" name="Grafik 5" descr="Ein Bild, das Entwurf, Silhouette enthält.&#10;&#10;Automatisch generierte Beschreibung">
            <a:extLst>
              <a:ext uri="{FF2B5EF4-FFF2-40B4-BE49-F238E27FC236}">
                <a16:creationId xmlns:a16="http://schemas.microsoft.com/office/drawing/2014/main" id="{B1C4A14E-6324-FEC1-E0A5-5AD5BAFD55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012" y="2028987"/>
            <a:ext cx="1219200" cy="1219200"/>
          </a:xfrm>
          <a:prstGeom prst="rect">
            <a:avLst/>
          </a:prstGeom>
        </p:spPr>
      </p:pic>
      <p:pic>
        <p:nvPicPr>
          <p:cNvPr id="7" name="Grafik 6" descr="Ein Bild, das Schwarzweiß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7A58D14C-4379-27BE-87E6-4727D7802C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942" y="2028987"/>
            <a:ext cx="1219200" cy="1219200"/>
          </a:xfrm>
          <a:prstGeom prst="rect">
            <a:avLst/>
          </a:prstGeom>
        </p:spPr>
      </p:pic>
      <p:pic>
        <p:nvPicPr>
          <p:cNvPr id="8" name="Grafik 7" descr="Ein Bild, das Entwurf enthält.&#10;&#10;Automatisch generierte Beschreibung">
            <a:extLst>
              <a:ext uri="{FF2B5EF4-FFF2-40B4-BE49-F238E27FC236}">
                <a16:creationId xmlns:a16="http://schemas.microsoft.com/office/drawing/2014/main" id="{5B9D12B4-C4D5-46D8-7F90-7B76A92029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002" y="2035486"/>
            <a:ext cx="1219200" cy="1219200"/>
          </a:xfrm>
          <a:prstGeom prst="rect">
            <a:avLst/>
          </a:prstGeom>
        </p:spPr>
      </p:pic>
      <p:pic>
        <p:nvPicPr>
          <p:cNvPr id="9" name="Grafik 8" descr="Ein Bild, das Entwurf, Silhouette enthält.&#10;&#10;Automatisch generierte Beschreibung">
            <a:extLst>
              <a:ext uri="{FF2B5EF4-FFF2-40B4-BE49-F238E27FC236}">
                <a16:creationId xmlns:a16="http://schemas.microsoft.com/office/drawing/2014/main" id="{224E4419-37A9-484E-961E-9D5E9A6BB1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026" y="778138"/>
            <a:ext cx="1219200" cy="1219200"/>
          </a:xfrm>
          <a:prstGeom prst="rect">
            <a:avLst/>
          </a:prstGeom>
        </p:spPr>
      </p:pic>
      <p:pic>
        <p:nvPicPr>
          <p:cNvPr id="10" name="Grafik 9" descr="Ein Bild, das Schrift, Handschrift, Kalligrafie, weiß enthält.&#10;&#10;Automatisch generierte Beschreibung">
            <a:extLst>
              <a:ext uri="{FF2B5EF4-FFF2-40B4-BE49-F238E27FC236}">
                <a16:creationId xmlns:a16="http://schemas.microsoft.com/office/drawing/2014/main" id="{033D73D7-7463-22DF-E996-9F63F93236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82" y="4832688"/>
            <a:ext cx="2438464" cy="789235"/>
          </a:xfrm>
          <a:prstGeom prst="rect">
            <a:avLst/>
          </a:prstGeom>
        </p:spPr>
      </p:pic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ABB1D929-69BB-EEBF-4196-981F004652C9}"/>
              </a:ext>
            </a:extLst>
          </p:cNvPr>
          <p:cNvSpPr/>
          <p:nvPr/>
        </p:nvSpPr>
        <p:spPr>
          <a:xfrm>
            <a:off x="3891400" y="4959697"/>
            <a:ext cx="808892" cy="53015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956C117-55E5-834E-806A-661EEAC5C400}"/>
              </a:ext>
            </a:extLst>
          </p:cNvPr>
          <p:cNvSpPr/>
          <p:nvPr/>
        </p:nvSpPr>
        <p:spPr>
          <a:xfrm>
            <a:off x="1009334" y="4719719"/>
            <a:ext cx="2618646" cy="95366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D1C6EC55-FACA-B2B8-32D6-76074FD09A97}"/>
              </a:ext>
            </a:extLst>
          </p:cNvPr>
          <p:cNvSpPr/>
          <p:nvPr/>
        </p:nvSpPr>
        <p:spPr>
          <a:xfrm>
            <a:off x="7261135" y="4959697"/>
            <a:ext cx="808892" cy="53015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336A38D-11BA-07DB-6700-F01457C239F7}"/>
              </a:ext>
            </a:extLst>
          </p:cNvPr>
          <p:cNvSpPr txBox="1"/>
          <p:nvPr/>
        </p:nvSpPr>
        <p:spPr>
          <a:xfrm>
            <a:off x="8300028" y="4896157"/>
            <a:ext cx="2340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Microsoft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49C41F6-5AD3-8D4C-E0E6-DBD34CBFA007}"/>
              </a:ext>
            </a:extLst>
          </p:cNvPr>
          <p:cNvSpPr txBox="1"/>
          <p:nvPr/>
        </p:nvSpPr>
        <p:spPr>
          <a:xfrm>
            <a:off x="909251" y="4316681"/>
            <a:ext cx="1573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Eingangsbild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25EE266-840A-6760-5451-B1224A843971}"/>
              </a:ext>
            </a:extLst>
          </p:cNvPr>
          <p:cNvSpPr txBox="1"/>
          <p:nvPr/>
        </p:nvSpPr>
        <p:spPr>
          <a:xfrm>
            <a:off x="6911749" y="449251"/>
            <a:ext cx="2378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Trainingsdaten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29BC563E-8AD9-A147-D523-D54E26E5F63B}"/>
              </a:ext>
            </a:extLst>
          </p:cNvPr>
          <p:cNvSpPr/>
          <p:nvPr/>
        </p:nvSpPr>
        <p:spPr>
          <a:xfrm>
            <a:off x="4914938" y="4478462"/>
            <a:ext cx="307104" cy="3071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EBA31D3D-5B9B-9C95-CFE5-117CD7EF2924}"/>
              </a:ext>
            </a:extLst>
          </p:cNvPr>
          <p:cNvSpPr/>
          <p:nvPr/>
        </p:nvSpPr>
        <p:spPr>
          <a:xfrm>
            <a:off x="4912634" y="5685346"/>
            <a:ext cx="307104" cy="3071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3B7A59B-6588-695C-C568-9A18940027A2}"/>
              </a:ext>
            </a:extLst>
          </p:cNvPr>
          <p:cNvSpPr/>
          <p:nvPr/>
        </p:nvSpPr>
        <p:spPr>
          <a:xfrm>
            <a:off x="4912634" y="5282608"/>
            <a:ext cx="307104" cy="3071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5063E340-17AB-D210-E82A-6624CC58F6F1}"/>
              </a:ext>
            </a:extLst>
          </p:cNvPr>
          <p:cNvSpPr/>
          <p:nvPr/>
        </p:nvSpPr>
        <p:spPr>
          <a:xfrm>
            <a:off x="4912634" y="4879870"/>
            <a:ext cx="307104" cy="3071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91DC198F-52FB-DDD0-AC58-88B2C0DCFE7C}"/>
              </a:ext>
            </a:extLst>
          </p:cNvPr>
          <p:cNvSpPr/>
          <p:nvPr/>
        </p:nvSpPr>
        <p:spPr>
          <a:xfrm>
            <a:off x="6653939" y="4458432"/>
            <a:ext cx="307104" cy="3071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92BF7515-3BA6-E0EC-1F5F-8FC7FA2EF30D}"/>
              </a:ext>
            </a:extLst>
          </p:cNvPr>
          <p:cNvSpPr/>
          <p:nvPr/>
        </p:nvSpPr>
        <p:spPr>
          <a:xfrm>
            <a:off x="6651635" y="5665316"/>
            <a:ext cx="307104" cy="3071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520CE89B-0280-0305-82F9-22553673BE81}"/>
              </a:ext>
            </a:extLst>
          </p:cNvPr>
          <p:cNvSpPr/>
          <p:nvPr/>
        </p:nvSpPr>
        <p:spPr>
          <a:xfrm>
            <a:off x="6651635" y="5262578"/>
            <a:ext cx="307104" cy="3071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4FCE6F29-EFBC-CFA1-ECAA-64B4FB3746AD}"/>
              </a:ext>
            </a:extLst>
          </p:cNvPr>
          <p:cNvSpPr/>
          <p:nvPr/>
        </p:nvSpPr>
        <p:spPr>
          <a:xfrm>
            <a:off x="6651635" y="4859840"/>
            <a:ext cx="307104" cy="3071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97A0B44-7DF5-A348-B93E-94644ACEFF9A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219738" y="4611984"/>
            <a:ext cx="1434201" cy="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EDDFCFC8-3613-1FA3-C57E-6C5EF9225C48}"/>
              </a:ext>
            </a:extLst>
          </p:cNvPr>
          <p:cNvCxnSpPr>
            <a:stCxn id="18" idx="6"/>
            <a:endCxn id="25" idx="2"/>
          </p:cNvCxnSpPr>
          <p:nvPr/>
        </p:nvCxnSpPr>
        <p:spPr>
          <a:xfrm>
            <a:off x="5222042" y="4632014"/>
            <a:ext cx="1429593" cy="381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79A6B6B-5CA7-E660-3AC4-4BEFBA989D01}"/>
              </a:ext>
            </a:extLst>
          </p:cNvPr>
          <p:cNvCxnSpPr>
            <a:cxnSpLocks/>
            <a:stCxn id="21" idx="6"/>
            <a:endCxn id="24" idx="2"/>
          </p:cNvCxnSpPr>
          <p:nvPr/>
        </p:nvCxnSpPr>
        <p:spPr>
          <a:xfrm>
            <a:off x="5219738" y="5033422"/>
            <a:ext cx="1431897" cy="3827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47CF5865-0E36-2E47-0525-DEEEE9C64CCB}"/>
              </a:ext>
            </a:extLst>
          </p:cNvPr>
          <p:cNvCxnSpPr>
            <a:cxnSpLocks/>
            <a:stCxn id="18" idx="6"/>
            <a:endCxn id="24" idx="2"/>
          </p:cNvCxnSpPr>
          <p:nvPr/>
        </p:nvCxnSpPr>
        <p:spPr>
          <a:xfrm>
            <a:off x="5222042" y="4632014"/>
            <a:ext cx="1429593" cy="784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F349E868-4A55-7650-465D-422228AE04B2}"/>
              </a:ext>
            </a:extLst>
          </p:cNvPr>
          <p:cNvCxnSpPr>
            <a:cxnSpLocks/>
            <a:stCxn id="18" idx="6"/>
            <a:endCxn id="23" idx="2"/>
          </p:cNvCxnSpPr>
          <p:nvPr/>
        </p:nvCxnSpPr>
        <p:spPr>
          <a:xfrm>
            <a:off x="5222042" y="4632014"/>
            <a:ext cx="1429593" cy="1186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BCC41146-6F21-16C0-6629-0AFBE22C9209}"/>
              </a:ext>
            </a:extLst>
          </p:cNvPr>
          <p:cNvCxnSpPr>
            <a:cxnSpLocks/>
            <a:stCxn id="21" idx="6"/>
            <a:endCxn id="25" idx="2"/>
          </p:cNvCxnSpPr>
          <p:nvPr/>
        </p:nvCxnSpPr>
        <p:spPr>
          <a:xfrm flipV="1">
            <a:off x="5219738" y="5013392"/>
            <a:ext cx="1431897" cy="20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2C8E8671-30D5-D6ED-4F54-57DA2FF1DE3B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 flipV="1">
            <a:off x="5219738" y="4611984"/>
            <a:ext cx="1434201" cy="421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59800F79-53FB-EF06-4037-910554B89211}"/>
              </a:ext>
            </a:extLst>
          </p:cNvPr>
          <p:cNvCxnSpPr>
            <a:cxnSpLocks/>
            <a:stCxn id="21" idx="6"/>
            <a:endCxn id="23" idx="2"/>
          </p:cNvCxnSpPr>
          <p:nvPr/>
        </p:nvCxnSpPr>
        <p:spPr>
          <a:xfrm>
            <a:off x="5219738" y="5033422"/>
            <a:ext cx="1431897" cy="785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54422341-BA73-0357-0092-38A40244CFCA}"/>
              </a:ext>
            </a:extLst>
          </p:cNvPr>
          <p:cNvCxnSpPr>
            <a:cxnSpLocks/>
            <a:stCxn id="20" idx="6"/>
            <a:endCxn id="22" idx="2"/>
          </p:cNvCxnSpPr>
          <p:nvPr/>
        </p:nvCxnSpPr>
        <p:spPr>
          <a:xfrm flipV="1">
            <a:off x="5219738" y="4611984"/>
            <a:ext cx="1434201" cy="8241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8EC0173F-5B41-BC72-7DBC-82B737495DA2}"/>
              </a:ext>
            </a:extLst>
          </p:cNvPr>
          <p:cNvCxnSpPr>
            <a:cxnSpLocks/>
            <a:stCxn id="20" idx="6"/>
            <a:endCxn id="25" idx="2"/>
          </p:cNvCxnSpPr>
          <p:nvPr/>
        </p:nvCxnSpPr>
        <p:spPr>
          <a:xfrm flipV="1">
            <a:off x="5219738" y="5013392"/>
            <a:ext cx="1431897" cy="422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180F1B3F-BE6E-F91A-AC35-DBC958275C69}"/>
              </a:ext>
            </a:extLst>
          </p:cNvPr>
          <p:cNvCxnSpPr>
            <a:cxnSpLocks/>
            <a:stCxn id="20" idx="6"/>
            <a:endCxn id="24" idx="2"/>
          </p:cNvCxnSpPr>
          <p:nvPr/>
        </p:nvCxnSpPr>
        <p:spPr>
          <a:xfrm flipV="1">
            <a:off x="5219738" y="5416130"/>
            <a:ext cx="1431897" cy="20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52F011F3-D760-C120-F375-8B7438465C3A}"/>
              </a:ext>
            </a:extLst>
          </p:cNvPr>
          <p:cNvCxnSpPr>
            <a:cxnSpLocks/>
            <a:stCxn id="20" idx="6"/>
            <a:endCxn id="23" idx="2"/>
          </p:cNvCxnSpPr>
          <p:nvPr/>
        </p:nvCxnSpPr>
        <p:spPr>
          <a:xfrm>
            <a:off x="5219738" y="5436160"/>
            <a:ext cx="1431897" cy="3827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36C3ADE5-39B0-E826-EE2D-4901F3715557}"/>
              </a:ext>
            </a:extLst>
          </p:cNvPr>
          <p:cNvCxnSpPr>
            <a:cxnSpLocks/>
            <a:stCxn id="19" idx="6"/>
            <a:endCxn id="22" idx="2"/>
          </p:cNvCxnSpPr>
          <p:nvPr/>
        </p:nvCxnSpPr>
        <p:spPr>
          <a:xfrm flipV="1">
            <a:off x="5219738" y="4611984"/>
            <a:ext cx="1434201" cy="1226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CC8B45C6-765E-AD78-67A8-7677587BF963}"/>
              </a:ext>
            </a:extLst>
          </p:cNvPr>
          <p:cNvCxnSpPr>
            <a:cxnSpLocks/>
            <a:stCxn id="19" idx="6"/>
            <a:endCxn id="25" idx="2"/>
          </p:cNvCxnSpPr>
          <p:nvPr/>
        </p:nvCxnSpPr>
        <p:spPr>
          <a:xfrm flipV="1">
            <a:off x="5219738" y="5013392"/>
            <a:ext cx="1431897" cy="825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4CA1D233-0920-BEBC-C811-DDFFC3F9E381}"/>
              </a:ext>
            </a:extLst>
          </p:cNvPr>
          <p:cNvCxnSpPr>
            <a:cxnSpLocks/>
            <a:stCxn id="19" idx="6"/>
            <a:endCxn id="24" idx="2"/>
          </p:cNvCxnSpPr>
          <p:nvPr/>
        </p:nvCxnSpPr>
        <p:spPr>
          <a:xfrm flipV="1">
            <a:off x="5219738" y="5416130"/>
            <a:ext cx="1431897" cy="422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EBB81488-574F-2B7A-F113-4161D0E43C3E}"/>
              </a:ext>
            </a:extLst>
          </p:cNvPr>
          <p:cNvCxnSpPr>
            <a:cxnSpLocks/>
            <a:stCxn id="19" idx="6"/>
            <a:endCxn id="23" idx="2"/>
          </p:cNvCxnSpPr>
          <p:nvPr/>
        </p:nvCxnSpPr>
        <p:spPr>
          <a:xfrm flipV="1">
            <a:off x="5219738" y="5818868"/>
            <a:ext cx="1431897" cy="20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E6700518-739C-DF4A-F60F-5D7CB3943BAE}"/>
              </a:ext>
            </a:extLst>
          </p:cNvPr>
          <p:cNvSpPr txBox="1"/>
          <p:nvPr/>
        </p:nvSpPr>
        <p:spPr>
          <a:xfrm>
            <a:off x="5140896" y="4153640"/>
            <a:ext cx="2378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Neuronales Netz</a:t>
            </a:r>
          </a:p>
        </p:txBody>
      </p:sp>
      <p:sp>
        <p:nvSpPr>
          <p:cNvPr id="43" name="Pfeil: nach rechts 42">
            <a:extLst>
              <a:ext uri="{FF2B5EF4-FFF2-40B4-BE49-F238E27FC236}">
                <a16:creationId xmlns:a16="http://schemas.microsoft.com/office/drawing/2014/main" id="{DB98CE90-E23D-CDA2-CF9C-C7AC07FDC9E8}"/>
              </a:ext>
            </a:extLst>
          </p:cNvPr>
          <p:cNvSpPr/>
          <p:nvPr/>
        </p:nvSpPr>
        <p:spPr>
          <a:xfrm rot="8037163">
            <a:off x="6789590" y="3527154"/>
            <a:ext cx="808892" cy="53015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ACD25DF1-C175-4D75-D324-ED676DBF9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803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5" grpId="0"/>
      <p:bldP spid="16" grpId="0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42" grpId="0"/>
      <p:bldP spid="4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941929-7725-86B5-A442-66C3BE874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Vorgehen: Datenbeschaffung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C8B416-7A4A-D6DA-62DA-532F44514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“NIST Handprinted Forms and Characters - NIST Special Database 19”</a:t>
            </a:r>
          </a:p>
          <a:p>
            <a:r>
              <a:rPr lang="en-US" dirty="0"/>
              <a:t>National Institute of Standards and Technology</a:t>
            </a:r>
          </a:p>
          <a:p>
            <a:r>
              <a:rPr lang="de-DE" dirty="0">
                <a:hlinkClick r:id="rId2"/>
              </a:rPr>
              <a:t>https://catalog.data.gov/dataset/nist-handprinted-forms-and-characters-nist-special-database-19-0f025</a:t>
            </a:r>
            <a:r>
              <a:rPr lang="en-US" dirty="0"/>
              <a:t> </a:t>
            </a:r>
          </a:p>
          <a:p>
            <a:r>
              <a:rPr lang="en-US" dirty="0" err="1"/>
              <a:t>tausende</a:t>
            </a:r>
            <a:r>
              <a:rPr lang="en-US" dirty="0"/>
              <a:t> </a:t>
            </a:r>
            <a:r>
              <a:rPr lang="en-US" dirty="0" err="1"/>
              <a:t>Bilder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jedem</a:t>
            </a:r>
            <a:r>
              <a:rPr lang="en-US" dirty="0"/>
              <a:t> </a:t>
            </a:r>
            <a:r>
              <a:rPr lang="en-US" dirty="0" err="1"/>
              <a:t>Buchstaben</a:t>
            </a:r>
            <a:endParaRPr lang="en-US" dirty="0"/>
          </a:p>
          <a:p>
            <a:r>
              <a:rPr lang="en-US" dirty="0" err="1"/>
              <a:t>Keine</a:t>
            </a:r>
            <a:r>
              <a:rPr lang="en-US" dirty="0"/>
              <a:t> </a:t>
            </a:r>
            <a:r>
              <a:rPr lang="en-US" dirty="0" err="1"/>
              <a:t>kompletten</a:t>
            </a:r>
            <a:r>
              <a:rPr lang="en-US" dirty="0"/>
              <a:t> </a:t>
            </a:r>
            <a:r>
              <a:rPr lang="en-US" dirty="0" err="1"/>
              <a:t>Wörter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9C6710E-CE66-A883-7A4A-4E447CED1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942" y="3789218"/>
            <a:ext cx="1219200" cy="12192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F1987D8-2467-1680-C5BF-C6203DA0FC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173" y="3789218"/>
            <a:ext cx="1219200" cy="12192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7B88D82-05B7-6625-012A-67C42DE154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235" y="3789218"/>
            <a:ext cx="1219200" cy="12192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55FF64B-3A10-FC35-F304-407276021F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055" y="3789218"/>
            <a:ext cx="1219200" cy="12192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360ED20-0424-5C44-7608-05124800C1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855" y="3789218"/>
            <a:ext cx="1219200" cy="1219200"/>
          </a:xfrm>
          <a:prstGeom prst="rect">
            <a:avLst/>
          </a:prstGeom>
        </p:spPr>
      </p:pic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0200B18-A15E-8665-952D-49DB601CE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122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AE636F-A6A9-AF6E-78DE-4D27880E8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6A3FBC-25F8-87C0-80EE-5149FFFCE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Verkleinern</a:t>
            </a:r>
          </a:p>
          <a:p>
            <a:pPr lvl="1"/>
            <a:r>
              <a:rPr lang="de-DE" dirty="0"/>
              <a:t>Pro: schnell</a:t>
            </a:r>
          </a:p>
          <a:p>
            <a:pPr lvl="1"/>
            <a:r>
              <a:rPr lang="de-DE" dirty="0"/>
              <a:t>Zu klein für Architekturen</a:t>
            </a:r>
          </a:p>
          <a:p>
            <a:r>
              <a:rPr lang="de-DE" dirty="0"/>
              <a:t>Zuschneiden</a:t>
            </a:r>
          </a:p>
          <a:p>
            <a:r>
              <a:rPr lang="de-DE" dirty="0"/>
              <a:t>Quadratisches Bild erstellen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A1A419A-D5C7-A246-3D1B-839EE8025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10" y="2139142"/>
            <a:ext cx="6695768" cy="3301386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37E84C-C157-9C2E-5910-709BFA17F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496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D4CCDA-06BF-4D2A-B44F-195AEC0B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F4F1B1F-38C9-4BA3-8793-E2B6FC978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eiße Buchstaben des Alphabets, flachgelegt und gestapelt">
            <a:extLst>
              <a:ext uri="{FF2B5EF4-FFF2-40B4-BE49-F238E27FC236}">
                <a16:creationId xmlns:a16="http://schemas.microsoft.com/office/drawing/2014/main" id="{75C6D70E-8FDF-A707-0ED7-047FCC2F6A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40A82C2B-B640-4B39-A4B8-3189B458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4990" y="859953"/>
            <a:ext cx="4379010" cy="5197947"/>
          </a:xfrm>
          <a:custGeom>
            <a:avLst/>
            <a:gdLst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2480538 h 5246128"/>
              <a:gd name="connsiteX4" fmla="*/ 4419600 w 4419600"/>
              <a:gd name="connsiteY4" fmla="*/ 4975131 h 5246128"/>
              <a:gd name="connsiteX5" fmla="*/ 4419600 w 4419600"/>
              <a:gd name="connsiteY5" fmla="*/ 5246128 h 5246128"/>
              <a:gd name="connsiteX6" fmla="*/ 0 w 4419600"/>
              <a:gd name="connsiteY6" fmla="*/ 5246128 h 5246128"/>
              <a:gd name="connsiteX7" fmla="*/ 0 w 4419600"/>
              <a:gd name="connsiteY7" fmla="*/ 4975131 h 5246128"/>
              <a:gd name="connsiteX8" fmla="*/ 0 w 4419600"/>
              <a:gd name="connsiteY8" fmla="*/ 2480538 h 5246128"/>
              <a:gd name="connsiteX9" fmla="*/ 0 w 4419600"/>
              <a:gd name="connsiteY9" fmla="*/ 2209541 h 5246128"/>
              <a:gd name="connsiteX10" fmla="*/ 2209538 w 4419600"/>
              <a:gd name="connsiteY10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4975131 h 5246128"/>
              <a:gd name="connsiteX4" fmla="*/ 4419600 w 4419600"/>
              <a:gd name="connsiteY4" fmla="*/ 5246128 h 5246128"/>
              <a:gd name="connsiteX5" fmla="*/ 0 w 4419600"/>
              <a:gd name="connsiteY5" fmla="*/ 5246128 h 5246128"/>
              <a:gd name="connsiteX6" fmla="*/ 0 w 4419600"/>
              <a:gd name="connsiteY6" fmla="*/ 4975131 h 5246128"/>
              <a:gd name="connsiteX7" fmla="*/ 0 w 4419600"/>
              <a:gd name="connsiteY7" fmla="*/ 2480538 h 5246128"/>
              <a:gd name="connsiteX8" fmla="*/ 0 w 4419600"/>
              <a:gd name="connsiteY8" fmla="*/ 2209541 h 5246128"/>
              <a:gd name="connsiteX9" fmla="*/ 2209538 w 4419600"/>
              <a:gd name="connsiteY9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5246128 h 5246128"/>
              <a:gd name="connsiteX4" fmla="*/ 0 w 4419600"/>
              <a:gd name="connsiteY4" fmla="*/ 5246128 h 5246128"/>
              <a:gd name="connsiteX5" fmla="*/ 0 w 4419600"/>
              <a:gd name="connsiteY5" fmla="*/ 4975131 h 5246128"/>
              <a:gd name="connsiteX6" fmla="*/ 0 w 4419600"/>
              <a:gd name="connsiteY6" fmla="*/ 2480538 h 5246128"/>
              <a:gd name="connsiteX7" fmla="*/ 0 w 4419600"/>
              <a:gd name="connsiteY7" fmla="*/ 2209541 h 5246128"/>
              <a:gd name="connsiteX8" fmla="*/ 2209538 w 4419600"/>
              <a:gd name="connsiteY8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5246128 h 5246128"/>
              <a:gd name="connsiteX4" fmla="*/ 0 w 4419600"/>
              <a:gd name="connsiteY4" fmla="*/ 5246128 h 5246128"/>
              <a:gd name="connsiteX5" fmla="*/ 0 w 4419600"/>
              <a:gd name="connsiteY5" fmla="*/ 2480538 h 5246128"/>
              <a:gd name="connsiteX6" fmla="*/ 0 w 4419600"/>
              <a:gd name="connsiteY6" fmla="*/ 2209541 h 5246128"/>
              <a:gd name="connsiteX7" fmla="*/ 2209538 w 4419600"/>
              <a:gd name="connsiteY7" fmla="*/ 0 h 524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19600" h="5246128">
                <a:moveTo>
                  <a:pt x="2209538" y="0"/>
                </a:moveTo>
                <a:lnTo>
                  <a:pt x="2210062" y="0"/>
                </a:lnTo>
                <a:cubicBezTo>
                  <a:pt x="3430375" y="0"/>
                  <a:pt x="4419600" y="989251"/>
                  <a:pt x="4419600" y="2209541"/>
                </a:cubicBezTo>
                <a:lnTo>
                  <a:pt x="4419600" y="5246128"/>
                </a:lnTo>
                <a:lnTo>
                  <a:pt x="0" y="5246128"/>
                </a:lnTo>
                <a:lnTo>
                  <a:pt x="0" y="2480538"/>
                </a:lnTo>
                <a:lnTo>
                  <a:pt x="0" y="2209541"/>
                </a:lnTo>
                <a:cubicBezTo>
                  <a:pt x="0" y="989251"/>
                  <a:pt x="989222" y="0"/>
                  <a:pt x="2209538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0D3E78D-4E28-75A1-5C78-C95460C24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964" y="1799771"/>
            <a:ext cx="3373063" cy="18484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err="1"/>
              <a:t>Ergebnisse</a:t>
            </a:r>
            <a:endParaRPr lang="en-US" sz="48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91899A-6176-48DA-BF9E-4D278C5FB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415286" y="4316294"/>
            <a:ext cx="1458419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DC9F81-4E5F-F3F5-446C-53442726B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05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26E04E-6CBD-D35A-BF30-08DC3F8C6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44" y="193963"/>
            <a:ext cx="10427840" cy="991986"/>
          </a:xfrm>
        </p:spPr>
        <p:txBody>
          <a:bodyPr/>
          <a:lstStyle/>
          <a:p>
            <a:r>
              <a:rPr lang="de-DE" dirty="0"/>
              <a:t>LeNet5 (32px)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E2410C01-7133-5FCE-8775-2832AB5854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4076628"/>
              </p:ext>
            </p:extLst>
          </p:nvPr>
        </p:nvGraphicFramePr>
        <p:xfrm>
          <a:off x="443344" y="1185949"/>
          <a:ext cx="11249892" cy="4644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4946">
                  <a:extLst>
                    <a:ext uri="{9D8B030D-6E8A-4147-A177-3AD203B41FA5}">
                      <a16:colId xmlns:a16="http://schemas.microsoft.com/office/drawing/2014/main" val="2843404497"/>
                    </a:ext>
                  </a:extLst>
                </a:gridCol>
                <a:gridCol w="5624946">
                  <a:extLst>
                    <a:ext uri="{9D8B030D-6E8A-4147-A177-3AD203B41FA5}">
                      <a16:colId xmlns:a16="http://schemas.microsoft.com/office/drawing/2014/main" val="2625327959"/>
                    </a:ext>
                  </a:extLst>
                </a:gridCol>
              </a:tblGrid>
              <a:tr h="369398">
                <a:tc>
                  <a:txBody>
                    <a:bodyPr/>
                    <a:lstStyle/>
                    <a:p>
                      <a:r>
                        <a:rPr lang="de-DE" dirty="0" err="1"/>
                        <a:t>Accuracy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Loss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79853"/>
                  </a:ext>
                </a:extLst>
              </a:tr>
              <a:tr h="4274646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871229"/>
                  </a:ext>
                </a:extLst>
              </a:tr>
            </a:tbl>
          </a:graphicData>
        </a:graphic>
      </p:graphicFrame>
      <p:pic>
        <p:nvPicPr>
          <p:cNvPr id="9" name="Grafik 8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1CDC1792-3CF2-14D6-8F4B-24F5F06EF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64" y="1639891"/>
            <a:ext cx="5505524" cy="4129142"/>
          </a:xfrm>
          <a:prstGeom prst="rect">
            <a:avLst/>
          </a:prstGeom>
        </p:spPr>
      </p:pic>
      <p:pic>
        <p:nvPicPr>
          <p:cNvPr id="11" name="Grafik 10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D79D82BF-B188-E856-1215-98201145E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779" y="1639891"/>
            <a:ext cx="5505523" cy="4129142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D3CEBDC-8EC1-3679-8D0B-6EB6A9E8C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58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26E04E-6CBD-D35A-BF30-08DC3F8C6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5388" y="622358"/>
            <a:ext cx="4576490" cy="991986"/>
          </a:xfrm>
        </p:spPr>
        <p:txBody>
          <a:bodyPr>
            <a:normAutofit/>
          </a:bodyPr>
          <a:lstStyle/>
          <a:p>
            <a:r>
              <a:rPr lang="de-DE" dirty="0"/>
              <a:t>ResNet50 (32px)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7568741-8E26-F05B-8699-FDFD678DB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Grafik 7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21A92F39-70CE-6661-E0FE-D28C9D398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388" y="1619067"/>
            <a:ext cx="5800287" cy="435021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6F2A036-7290-24C1-0C1F-102521FD7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95" y="1614344"/>
            <a:ext cx="5806583" cy="4354938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7F1FE3B9-82CB-DA37-9D28-BBC1EB0145AF}"/>
              </a:ext>
            </a:extLst>
          </p:cNvPr>
          <p:cNvSpPr txBox="1">
            <a:spLocks/>
          </p:cNvSpPr>
          <p:nvPr/>
        </p:nvSpPr>
        <p:spPr>
          <a:xfrm>
            <a:off x="286156" y="622358"/>
            <a:ext cx="4168180" cy="9919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AlexNet</a:t>
            </a:r>
            <a:r>
              <a:rPr lang="de-DE" dirty="0"/>
              <a:t> (32px)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CA69958A-979D-CD09-629A-38948FE42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755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23309-B7D8-25FA-4953-D937C2A15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889A1D-0721-D546-8E56-94CB16F7A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7338" y="405296"/>
            <a:ext cx="5496989" cy="991986"/>
          </a:xfrm>
        </p:spPr>
        <p:txBody>
          <a:bodyPr>
            <a:normAutofit/>
          </a:bodyPr>
          <a:lstStyle/>
          <a:p>
            <a:r>
              <a:rPr lang="de-DE" dirty="0"/>
              <a:t>ResNeXt50 (128px)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10B7F11-ADDB-C44A-DBD7-623B580ED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8117D7E-81A5-012B-A931-8F1B0AF3E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832" y="1397282"/>
            <a:ext cx="6096000" cy="4572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FBF1A28-A910-AB38-1529-441FE11AA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769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aultVTI">
  <a:themeElements>
    <a:clrScheme name="archway">
      <a:dk1>
        <a:sysClr val="windowText" lastClr="000000"/>
      </a:dk1>
      <a:lt1>
        <a:sysClr val="window" lastClr="FFFFFF"/>
      </a:lt1>
      <a:dk2>
        <a:srgbClr val="262626"/>
      </a:dk2>
      <a:lt2>
        <a:srgbClr val="CCC9C2"/>
      </a:lt2>
      <a:accent1>
        <a:srgbClr val="A85E3E"/>
      </a:accent1>
      <a:accent2>
        <a:srgbClr val="C3743C"/>
      </a:accent2>
      <a:accent3>
        <a:srgbClr val="CF6749"/>
      </a:accent3>
      <a:accent4>
        <a:srgbClr val="7D8B71"/>
      </a:accent4>
      <a:accent5>
        <a:srgbClr val="A37A59"/>
      </a:accent5>
      <a:accent6>
        <a:srgbClr val="AB8244"/>
      </a:accent6>
      <a:hlink>
        <a:srgbClr val="B94F31"/>
      </a:hlink>
      <a:folHlink>
        <a:srgbClr val="667458"/>
      </a:folHlink>
    </a:clrScheme>
    <a:fontScheme name="Custom 5">
      <a:majorFont>
        <a:latin typeface="Georgia Pro Light"/>
        <a:ea typeface=""/>
        <a:cs typeface=""/>
      </a:majorFont>
      <a:minorFont>
        <a:latin typeface="Georgi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ultVTI" id="{144E1EB0-F9F9-4F8D-8264-A2820BA0C47A}" vid="{3A992A48-7697-4A22-A884-B4A11E62184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312</Words>
  <Application>Microsoft Office PowerPoint</Application>
  <PresentationFormat>Breitbild</PresentationFormat>
  <Paragraphs>112</Paragraphs>
  <Slides>25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29" baseType="lpstr">
      <vt:lpstr>Arial</vt:lpstr>
      <vt:lpstr>Calibri</vt:lpstr>
      <vt:lpstr>Georgia Pro Light</vt:lpstr>
      <vt:lpstr>VaultVTI</vt:lpstr>
      <vt:lpstr>Erkennung von hand- geschriebenen Wörtern</vt:lpstr>
      <vt:lpstr>Gliederung</vt:lpstr>
      <vt:lpstr>Idee</vt:lpstr>
      <vt:lpstr>Vorgehen: Datenbeschaffung</vt:lpstr>
      <vt:lpstr>Datenaufbereitung</vt:lpstr>
      <vt:lpstr>Ergebnisse</vt:lpstr>
      <vt:lpstr>LeNet5 (32px)</vt:lpstr>
      <vt:lpstr>ResNet50 (32px)</vt:lpstr>
      <vt:lpstr>ResNeXt50 (128px)</vt:lpstr>
      <vt:lpstr>ResNeXt50: gute Vorhersagen</vt:lpstr>
      <vt:lpstr>ResNeXt50: Verwechslungen</vt:lpstr>
      <vt:lpstr>ResNeXt50:  Confusion  Matrix</vt:lpstr>
      <vt:lpstr>ResNeXt50</vt:lpstr>
      <vt:lpstr>Buchstaben Wörter</vt:lpstr>
      <vt:lpstr>Prinzip</vt:lpstr>
      <vt:lpstr>Levenshtein Distanz</vt:lpstr>
      <vt:lpstr>ResNeXt50: Wörter</vt:lpstr>
      <vt:lpstr>ResNeXt50: Zahlen</vt:lpstr>
      <vt:lpstr>Der Buchstabe „i“</vt:lpstr>
      <vt:lpstr>Vergleich</vt:lpstr>
      <vt:lpstr>State of the art</vt:lpstr>
      <vt:lpstr>Konfusionsmatrix Tesseract</vt:lpstr>
      <vt:lpstr>Tesseract</vt:lpstr>
      <vt:lpstr>Vergleich</vt:lpstr>
      <vt:lpstr>Fazit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Erkennung von hand- geschriebenen Wörtern</dc:title>
  <dc:creator>Kilian Brinkner</dc:creator>
  <cp:lastModifiedBy>Brinkner, Kilian Aaron</cp:lastModifiedBy>
  <cp:revision>22</cp:revision>
  <dcterms:created xsi:type="dcterms:W3CDTF">2024-01-11T14:18:43Z</dcterms:created>
  <dcterms:modified xsi:type="dcterms:W3CDTF">2024-02-14T17:15:36Z</dcterms:modified>
</cp:coreProperties>
</file>